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6"/>
    <p:sldMasterId id="2147483658" r:id="rId7"/>
    <p:sldMasterId id="2147483648" r:id="rId8"/>
    <p:sldMasterId id="2147483677" r:id="rId9"/>
    <p:sldMasterId id="2147483712" r:id="rId10"/>
  </p:sldMasterIdLst>
  <p:notesMasterIdLst>
    <p:notesMasterId r:id="rId23"/>
  </p:notesMasterIdLst>
  <p:handoutMasterIdLst>
    <p:handoutMasterId r:id="rId24"/>
  </p:handoutMasterIdLst>
  <p:sldIdLst>
    <p:sldId id="299" r:id="rId11"/>
    <p:sldId id="343" r:id="rId12"/>
    <p:sldId id="344" r:id="rId13"/>
    <p:sldId id="345" r:id="rId14"/>
    <p:sldId id="346" r:id="rId15"/>
    <p:sldId id="347" r:id="rId16"/>
    <p:sldId id="348" r:id="rId17"/>
    <p:sldId id="349" r:id="rId18"/>
    <p:sldId id="350" r:id="rId19"/>
    <p:sldId id="351" r:id="rId20"/>
    <p:sldId id="352" r:id="rId21"/>
    <p:sldId id="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67E147-92A3-4025-A692-50947FB67A62}">
          <p14:sldIdLst/>
        </p14:section>
        <p14:section name="COL Covers" id="{C60E72D5-0126-464F-AD1D-90D8AE201072}">
          <p14:sldIdLst>
            <p14:sldId id="299"/>
          </p14:sldIdLst>
        </p14:section>
        <p14:section name="COL: Content" id="{EA5EB87C-BF09-4E71-8317-503F941D8D52}">
          <p14:sldIdLst/>
        </p14:section>
        <p14:section name="Untitled Section" id="{606B526A-ECF2-441E-B8E5-9F7C657644F1}">
          <p14:sldIdLst>
            <p14:sldId id="343"/>
            <p14:sldId id="344"/>
            <p14:sldId id="345"/>
            <p14:sldId id="346"/>
            <p14:sldId id="347"/>
            <p14:sldId id="348"/>
            <p14:sldId id="349"/>
            <p14:sldId id="350"/>
            <p14:sldId id="351"/>
            <p14:sldId id="352"/>
            <p14:sldId id="353"/>
          </p14:sldIdLst>
        </p14:section>
      </p14:sectionLst>
    </p:ext>
    <p:ext uri="{EFAFB233-063F-42B5-8137-9DF3F51BA10A}">
      <p15:sldGuideLst xmlns:p15="http://schemas.microsoft.com/office/powerpoint/2012/main">
        <p15:guide id="2" pos="3840">
          <p15:clr>
            <a:srgbClr val="A4A3A4"/>
          </p15:clr>
        </p15:guide>
        <p15:guide id="3" orient="horz" pos="21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E605F5-24A2-6B8F-229D-2A3E07457F47}" name="Avitabile, Amy      RTX" initials="AAR" userId="S::E21161113@adxuser.com::50035740-67fe-4f30-8d66-cf523957c7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B661"/>
    <a:srgbClr val="9ABEAA"/>
    <a:srgbClr val="E6E6E6"/>
    <a:srgbClr val="908CC2"/>
    <a:srgbClr val="D9D9D6"/>
    <a:srgbClr val="B1B3B3"/>
    <a:srgbClr val="DFE0E0"/>
    <a:srgbClr val="F2F2F2"/>
    <a:srgbClr val="BFC1C2"/>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F8BF3E-7C5E-112B-F588-7ACB92525755}" v="2" dt="2025-03-12T17:24:13.309"/>
    <p1510:client id="{E45F279C-BACB-4675-85E2-6726E0D80F91}" v="268" dt="2025-03-12T13:24:40.368"/>
    <p1510:client id="{E9D1057D-7CD3-4F03-868D-27D061688D90}" v="188" dt="2025-03-12T17:21:09.699"/>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3" d="100"/>
          <a:sy n="83" d="100"/>
        </p:scale>
        <p:origin x="566" y="53"/>
      </p:cViewPr>
      <p:guideLst>
        <p:guide pos="3840"/>
        <p:guide orient="horz" pos="21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3"/>
          </p:nvPr>
        </p:nvSpPr>
        <p:spPr>
          <a:xfrm>
            <a:off x="3886200" y="0"/>
            <a:ext cx="2514600" cy="458787"/>
          </a:xfrm>
          <a:prstGeom prst="rect">
            <a:avLst/>
          </a:prstGeom>
        </p:spPr>
        <p:txBody>
          <a:bodyPr vert="horz" lIns="0" tIns="0" rIns="0" bIns="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5"/>
          </p:nvPr>
        </p:nvSpPr>
        <p:spPr>
          <a:xfrm>
            <a:off x="3886200" y="9183"/>
            <a:ext cx="2324100" cy="458787"/>
          </a:xfrm>
          <a:prstGeom prst="rect">
            <a:avLst/>
          </a:prstGeom>
        </p:spPr>
        <p:txBody>
          <a:bodyPr vert="horz" lIns="0" tIns="0" rIns="0" bIns="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56AF3A09-0EB5-429E-B7D0-FB28A7726D23}" type="slidenum">
              <a:rPr lang="en-US" smtClean="0"/>
              <a:t>1</a:t>
            </a:fld>
            <a:endParaRPr lang="en-US"/>
          </a:p>
        </p:txBody>
      </p:sp>
    </p:spTree>
    <p:extLst>
      <p:ext uri="{BB962C8B-B14F-4D97-AF65-F5344CB8AC3E}">
        <p14:creationId xmlns:p14="http://schemas.microsoft.com/office/powerpoint/2010/main" val="418756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2</a:t>
            </a:fld>
            <a:endParaRPr lang="en-US"/>
          </a:p>
        </p:txBody>
      </p:sp>
    </p:spTree>
    <p:extLst>
      <p:ext uri="{BB962C8B-B14F-4D97-AF65-F5344CB8AC3E}">
        <p14:creationId xmlns:p14="http://schemas.microsoft.com/office/powerpoint/2010/main" val="303617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4" name="Text Placeholder 2"/>
          <p:cNvSpPr>
            <a:spLocks noGrp="1"/>
          </p:cNvSpPr>
          <p:nvPr>
            <p:ph type="body" sz="quarter" idx="22" hasCustomPrompt="1"/>
          </p:nvPr>
        </p:nvSpPr>
        <p:spPr>
          <a:xfrm>
            <a:off x="6248401"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5"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 xmlns:a16="http://schemas.microsoft.com/office/drawing/2014/main" id="{CBE0B946-A5C4-9B05-3ADE-B4FE96232286}"/>
              </a:ext>
            </a:extLst>
          </p:cNvPr>
          <p:cNvSpPr>
            <a:spLocks noGrp="1"/>
          </p:cNvSpPr>
          <p:nvPr>
            <p:ph type="body" sz="quarter" idx="23" hasCustomPrompt="1"/>
          </p:nvPr>
        </p:nvSpPr>
        <p:spPr>
          <a:xfrm>
            <a:off x="6248400"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 name="Takeaway bar">
            <a:extLst>
              <a:ext uri="{FF2B5EF4-FFF2-40B4-BE49-F238E27FC236}">
                <a16:creationId xmlns="" xmlns:a16="http://schemas.microsoft.com/office/drawing/2014/main" id="{5E9B1FFA-BD88-F9E9-59C9-C7AE0E13A901}"/>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4" name="Slide number">
            <a:extLst>
              <a:ext uri="{FF2B5EF4-FFF2-40B4-BE49-F238E27FC236}">
                <a16:creationId xmlns="" xmlns:a16="http://schemas.microsoft.com/office/drawing/2014/main" id="{F757467A-1A0B-9CF2-835A-4919955834C2}"/>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6" name="Footer Placeholder 4">
            <a:extLst>
              <a:ext uri="{FF2B5EF4-FFF2-40B4-BE49-F238E27FC236}">
                <a16:creationId xmlns="" xmlns:a16="http://schemas.microsoft.com/office/drawing/2014/main" id="{11522569-AB49-0EC2-F26C-04AB42854F9A}"/>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itle 3">
            <a:extLst>
              <a:ext uri="{FF2B5EF4-FFF2-40B4-BE49-F238E27FC236}">
                <a16:creationId xmlns="" xmlns:a16="http://schemas.microsoft.com/office/drawing/2014/main" id="{1227C6EA-CADE-4772-BF2C-DF04CBDCF77B}"/>
              </a:ext>
            </a:extLst>
          </p:cNvPr>
          <p:cNvSpPr>
            <a:spLocks noGrp="1"/>
          </p:cNvSpPr>
          <p:nvPr>
            <p:ph type="title" hasCustomPrompt="1"/>
          </p:nvPr>
        </p:nvSpPr>
        <p:spPr>
          <a:xfrm>
            <a:off x="694944" y="466347"/>
            <a:ext cx="10811256" cy="676653"/>
          </a:xfrm>
        </p:spPr>
        <p:txBody>
          <a:bodyPr/>
          <a:lstStyle/>
          <a:p>
            <a:r>
              <a:rPr lang="en-US"/>
              <a:t>Title. 32 pt. black. Bold. Sentence case. Two lines max.</a:t>
            </a:r>
          </a:p>
        </p:txBody>
      </p:sp>
      <p:sp>
        <p:nvSpPr>
          <p:cNvPr id="14" name="Picture Placeholder 2">
            <a:extLst>
              <a:ext uri="{FF2B5EF4-FFF2-40B4-BE49-F238E27FC236}">
                <a16:creationId xmlns="" xmlns:a16="http://schemas.microsoft.com/office/drawing/2014/main" id="{579596A4-F56F-4ABC-8E75-4BE60F7ED857}"/>
              </a:ext>
            </a:extLst>
          </p:cNvPr>
          <p:cNvSpPr>
            <a:spLocks noGrp="1"/>
          </p:cNvSpPr>
          <p:nvPr>
            <p:ph type="pic" sz="quarter" idx="22" hasCustomPrompt="1"/>
          </p:nvPr>
        </p:nvSpPr>
        <p:spPr>
          <a:xfrm>
            <a:off x="685802" y="1358207"/>
            <a:ext cx="3409912" cy="1940443"/>
          </a:xfrm>
          <a:solidFill>
            <a:schemeClr val="accent2">
              <a:lumMod val="20000"/>
              <a:lumOff val="80000"/>
            </a:schemeClr>
          </a:solidFill>
        </p:spPr>
        <p:txBody>
          <a:bodyPr tIns="365760"/>
          <a:lstStyle>
            <a:lvl1pPr marL="0" indent="0" algn="ctr">
              <a:buNone/>
              <a:defRPr sz="1800"/>
            </a:lvl1pPr>
          </a:lstStyle>
          <a:p>
            <a:r>
              <a:rPr lang="en-US"/>
              <a:t>Click to insert photo</a:t>
            </a:r>
          </a:p>
        </p:txBody>
      </p:sp>
      <p:sp>
        <p:nvSpPr>
          <p:cNvPr id="15" name="Picture Placeholder 2">
            <a:extLst>
              <a:ext uri="{FF2B5EF4-FFF2-40B4-BE49-F238E27FC236}">
                <a16:creationId xmlns="" xmlns:a16="http://schemas.microsoft.com/office/drawing/2014/main" id="{082A4F2F-B507-4076-99BD-50A0D640D832}"/>
              </a:ext>
            </a:extLst>
          </p:cNvPr>
          <p:cNvSpPr>
            <a:spLocks noGrp="1"/>
          </p:cNvSpPr>
          <p:nvPr>
            <p:ph type="pic" sz="quarter" idx="23" hasCustomPrompt="1"/>
          </p:nvPr>
        </p:nvSpPr>
        <p:spPr>
          <a:xfrm>
            <a:off x="4372358" y="1358206"/>
            <a:ext cx="3429000" cy="1940444"/>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5" name="Picture Placeholder 2">
            <a:extLst>
              <a:ext uri="{FF2B5EF4-FFF2-40B4-BE49-F238E27FC236}">
                <a16:creationId xmlns="" xmlns:a16="http://schemas.microsoft.com/office/drawing/2014/main" id="{D1CCE81E-2A1A-4C37-8FB9-A87A38D462E4}"/>
              </a:ext>
            </a:extLst>
          </p:cNvPr>
          <p:cNvSpPr>
            <a:spLocks noGrp="1"/>
          </p:cNvSpPr>
          <p:nvPr>
            <p:ph type="pic" sz="quarter" idx="24" hasCustomPrompt="1"/>
          </p:nvPr>
        </p:nvSpPr>
        <p:spPr>
          <a:xfrm>
            <a:off x="8068057" y="1358207"/>
            <a:ext cx="3438143" cy="1940443"/>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8" name="Body 1">
            <a:extLst>
              <a:ext uri="{FF2B5EF4-FFF2-40B4-BE49-F238E27FC236}">
                <a16:creationId xmlns="" xmlns:a16="http://schemas.microsoft.com/office/drawing/2014/main" id="{06DFA2EB-3972-43A4-8F2F-1FA925C492C7}"/>
              </a:ext>
            </a:extLst>
          </p:cNvPr>
          <p:cNvSpPr>
            <a:spLocks noGrp="1"/>
          </p:cNvSpPr>
          <p:nvPr>
            <p:ph type="body" sz="quarter" idx="13" hasCustomPrompt="1"/>
          </p:nvPr>
        </p:nvSpPr>
        <p:spPr>
          <a:xfrm>
            <a:off x="704888"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29" name="Text Placeholder 2">
            <a:extLst>
              <a:ext uri="{FF2B5EF4-FFF2-40B4-BE49-F238E27FC236}">
                <a16:creationId xmlns="" xmlns:a16="http://schemas.microsoft.com/office/drawing/2014/main" id="{A13B8C43-B217-4065-899D-965ABB835B4A}"/>
              </a:ext>
            </a:extLst>
          </p:cNvPr>
          <p:cNvSpPr>
            <a:spLocks noGrp="1"/>
          </p:cNvSpPr>
          <p:nvPr>
            <p:ph type="body" sz="quarter" idx="21" hasCustomPrompt="1"/>
          </p:nvPr>
        </p:nvSpPr>
        <p:spPr>
          <a:xfrm>
            <a:off x="704888" y="3513856"/>
            <a:ext cx="3411017"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0" name="Text Placeholder 2">
            <a:extLst>
              <a:ext uri="{FF2B5EF4-FFF2-40B4-BE49-F238E27FC236}">
                <a16:creationId xmlns="" xmlns:a16="http://schemas.microsoft.com/office/drawing/2014/main" id="{70241EE5-BE3E-4ACB-AA02-55AD1071CF53}"/>
              </a:ext>
            </a:extLst>
          </p:cNvPr>
          <p:cNvSpPr>
            <a:spLocks noGrp="1"/>
          </p:cNvSpPr>
          <p:nvPr>
            <p:ph type="body" sz="quarter" idx="26" hasCustomPrompt="1"/>
          </p:nvPr>
        </p:nvSpPr>
        <p:spPr>
          <a:xfrm>
            <a:off x="4371270" y="3513856"/>
            <a:ext cx="3449084"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1" name="Text Placeholder 2">
            <a:extLst>
              <a:ext uri="{FF2B5EF4-FFF2-40B4-BE49-F238E27FC236}">
                <a16:creationId xmlns="" xmlns:a16="http://schemas.microsoft.com/office/drawing/2014/main" id="{6C421A00-BD57-46F3-A96E-EBA27534BF52}"/>
              </a:ext>
            </a:extLst>
          </p:cNvPr>
          <p:cNvSpPr>
            <a:spLocks noGrp="1"/>
          </p:cNvSpPr>
          <p:nvPr>
            <p:ph type="body" sz="quarter" idx="27" hasCustomPrompt="1"/>
          </p:nvPr>
        </p:nvSpPr>
        <p:spPr>
          <a:xfrm>
            <a:off x="8079811" y="3513856"/>
            <a:ext cx="3410355"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2" name="Body 1">
            <a:extLst>
              <a:ext uri="{FF2B5EF4-FFF2-40B4-BE49-F238E27FC236}">
                <a16:creationId xmlns="" xmlns:a16="http://schemas.microsoft.com/office/drawing/2014/main" id="{D8C205A4-A491-3354-D436-AF9BF1F62EBD}"/>
              </a:ext>
            </a:extLst>
          </p:cNvPr>
          <p:cNvSpPr>
            <a:spLocks noGrp="1"/>
          </p:cNvSpPr>
          <p:nvPr>
            <p:ph type="body" sz="quarter" idx="28" hasCustomPrompt="1"/>
          </p:nvPr>
        </p:nvSpPr>
        <p:spPr>
          <a:xfrm>
            <a:off x="4381500"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3" name="Body 1">
            <a:extLst>
              <a:ext uri="{FF2B5EF4-FFF2-40B4-BE49-F238E27FC236}">
                <a16:creationId xmlns="" xmlns:a16="http://schemas.microsoft.com/office/drawing/2014/main" id="{FB9FA8DA-D277-339F-4985-9623F740A897}"/>
              </a:ext>
            </a:extLst>
          </p:cNvPr>
          <p:cNvSpPr>
            <a:spLocks noGrp="1"/>
          </p:cNvSpPr>
          <p:nvPr>
            <p:ph type="body" sz="quarter" idx="29" hasCustomPrompt="1"/>
          </p:nvPr>
        </p:nvSpPr>
        <p:spPr>
          <a:xfrm>
            <a:off x="8085949"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4" name="Takeaway bar">
            <a:extLst>
              <a:ext uri="{FF2B5EF4-FFF2-40B4-BE49-F238E27FC236}">
                <a16:creationId xmlns="" xmlns:a16="http://schemas.microsoft.com/office/drawing/2014/main" id="{F1C626FD-9651-7619-B6B8-C33DB71F60D0}"/>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 xmlns:a16="http://schemas.microsoft.com/office/drawing/2014/main" id="{8A8EF709-B2B3-FDC4-BEA0-3E79EE4FFD43}"/>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 xmlns:a16="http://schemas.microsoft.com/office/drawing/2014/main" id="{6C93F038-09D4-E830-DF95-DB9861755A9F}"/>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959176817"/>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9" name="Picture Placeholder 5"/>
          <p:cNvSpPr>
            <a:spLocks noGrp="1"/>
          </p:cNvSpPr>
          <p:nvPr>
            <p:ph type="pic" sz="quarter" idx="16" hasCustomPrompt="1"/>
          </p:nvPr>
        </p:nvSpPr>
        <p:spPr>
          <a:xfrm>
            <a:off x="0" y="0"/>
            <a:ext cx="12192001" cy="6172200"/>
          </a:xfrm>
          <a:solidFill>
            <a:schemeClr val="accent2">
              <a:lumMod val="20000"/>
              <a:lumOff val="80000"/>
            </a:schemeClr>
          </a:solidFill>
        </p:spPr>
        <p:txBody>
          <a:bodyPr tIns="548640"/>
          <a:lstStyle>
            <a:lvl1pPr algn="ctr">
              <a:defRPr b="0" baseline="0"/>
            </a:lvl1pPr>
          </a:lstStyle>
          <a:p>
            <a:r>
              <a:rPr lang="en-US"/>
              <a:t>Click to insert photo</a:t>
            </a:r>
          </a:p>
        </p:txBody>
      </p:sp>
      <p:sp>
        <p:nvSpPr>
          <p:cNvPr id="14" name="Section title"/>
          <p:cNvSpPr>
            <a:spLocks noGrp="1"/>
          </p:cNvSpPr>
          <p:nvPr>
            <p:ph type="title" hasCustomPrompt="1"/>
          </p:nvPr>
        </p:nvSpPr>
        <p:spPr>
          <a:xfrm>
            <a:off x="694944" y="2057400"/>
            <a:ext cx="8944356" cy="2057400"/>
          </a:xfrm>
          <a:noFill/>
        </p:spPr>
        <p:txBody>
          <a:bodyPr vert="horz" wrap="square" lIns="0" tIns="0" rIns="0" bIns="0" rtlCol="0" anchor="ctr"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2" name="Slide number">
            <a:extLst>
              <a:ext uri="{FF2B5EF4-FFF2-40B4-BE49-F238E27FC236}">
                <a16:creationId xmlns="" xmlns:a16="http://schemas.microsoft.com/office/drawing/2014/main" id="{43233DA6-3194-CB55-7993-3414CBEB300F}"/>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 xmlns:a16="http://schemas.microsoft.com/office/drawing/2014/main" id="{BD7AF16C-A46F-6B86-376F-4753B041CA6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3385202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4" name="Section title"/>
          <p:cNvSpPr>
            <a:spLocks noGrp="1"/>
          </p:cNvSpPr>
          <p:nvPr userDrawn="1">
            <p:ph type="title" hasCustomPrompt="1"/>
          </p:nvPr>
        </p:nvSpPr>
        <p:spPr>
          <a:xfrm>
            <a:off x="685800" y="2057399"/>
            <a:ext cx="7139619" cy="2769781"/>
          </a:xfrm>
          <a:noFill/>
        </p:spPr>
        <p:txBody>
          <a:bodyPr vert="horz" wrap="square" lIns="0" tIns="0" rIns="0" bIns="0" rtlCol="0" anchor="t"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15" name="Presenters"/>
          <p:cNvSpPr>
            <a:spLocks noGrp="1"/>
          </p:cNvSpPr>
          <p:nvPr userDrawn="1">
            <p:ph type="body" sz="quarter" idx="13" hasCustomPrompt="1"/>
          </p:nvPr>
        </p:nvSpPr>
        <p:spPr>
          <a:xfrm>
            <a:off x="670881" y="1451343"/>
            <a:ext cx="7139619" cy="356191"/>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baseline="0">
                <a:solidFill>
                  <a:schemeClr val="accent3"/>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Gray. Sentence case.</a:t>
            </a:r>
          </a:p>
        </p:txBody>
      </p:sp>
      <p:pic>
        <p:nvPicPr>
          <p:cNvPr id="3" name="Picture 2" descr="A picture containing background pattern&#10;&#10;Description automatically generated">
            <a:extLst>
              <a:ext uri="{FF2B5EF4-FFF2-40B4-BE49-F238E27FC236}">
                <a16:creationId xmlns="" xmlns:a16="http://schemas.microsoft.com/office/drawing/2014/main" id="{2F658D7A-B710-3A1F-85B6-EA22382CEB62}"/>
              </a:ext>
            </a:extLst>
          </p:cNvPr>
          <p:cNvPicPr>
            <a:picLocks noChangeAspect="1"/>
          </p:cNvPicPr>
          <p:nvPr userDrawn="1"/>
        </p:nvPicPr>
        <p:blipFill>
          <a:blip r:embed="rId2"/>
          <a:stretch>
            <a:fillRect/>
          </a:stretch>
        </p:blipFill>
        <p:spPr>
          <a:xfrm rot="16200000" flipV="1">
            <a:off x="7004211" y="1671980"/>
            <a:ext cx="5747158" cy="3253280"/>
          </a:xfrm>
          <a:prstGeom prst="rect">
            <a:avLst/>
          </a:prstGeom>
        </p:spPr>
      </p:pic>
      <p:sp>
        <p:nvSpPr>
          <p:cNvPr id="4" name="Slide number">
            <a:extLst>
              <a:ext uri="{FF2B5EF4-FFF2-40B4-BE49-F238E27FC236}">
                <a16:creationId xmlns="" xmlns:a16="http://schemas.microsoft.com/office/drawing/2014/main" id="{51878CD8-EB03-3BE4-466C-CAB36D3B77D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 xmlns:a16="http://schemas.microsoft.com/office/drawing/2014/main" id="{C40239D1-DD08-2675-1706-F37FB90D465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 name="Slide number">
            <a:extLst>
              <a:ext uri="{FF2B5EF4-FFF2-40B4-BE49-F238E27FC236}">
                <a16:creationId xmlns="" xmlns:a16="http://schemas.microsoft.com/office/drawing/2014/main" id="{E8DFD5FC-C8A3-08AE-1F4A-7CC1E2BAEEB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 xmlns:a16="http://schemas.microsoft.com/office/drawing/2014/main" id="{4612EC3B-575F-B503-9FBF-4DDBF99F4E9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5" name="Picture 4" descr="Shape&#10;&#10;Description automatically generated with medium confidence">
            <a:extLst>
              <a:ext uri="{FF2B5EF4-FFF2-40B4-BE49-F238E27FC236}">
                <a16:creationId xmlns="" xmlns:a16="http://schemas.microsoft.com/office/drawing/2014/main" id="{E1A92E33-8F3F-CE0C-D8EF-9FB7A62D0545}"/>
              </a:ext>
            </a:extLst>
          </p:cNvPr>
          <p:cNvPicPr>
            <a:picLocks noChangeAspect="1"/>
          </p:cNvPicPr>
          <p:nvPr userDrawn="1"/>
        </p:nvPicPr>
        <p:blipFill>
          <a:blip r:embed="rId2"/>
          <a:stretch>
            <a:fillRect/>
          </a:stretch>
        </p:blipFill>
        <p:spPr>
          <a:xfrm>
            <a:off x="955978" y="2288554"/>
            <a:ext cx="10152447" cy="1726531"/>
          </a:xfrm>
          <a:prstGeom prst="rect">
            <a:avLst/>
          </a:prstGeom>
        </p:spPr>
      </p:pic>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C72FA151-06B1-BA7C-A477-FB3B40A9F62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6879264" y="4860395"/>
            <a:ext cx="1642897" cy="193899"/>
          </a:xfrm>
          <a:noFill/>
        </p:spPr>
        <p:txBody>
          <a:bodyPr wrap="square">
            <a:spAutoFit/>
          </a:bodyPr>
          <a:lstStyle>
            <a:lvl1pPr>
              <a:defRPr sz="14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6880362" y="3840163"/>
            <a:ext cx="4634981" cy="2492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6879264" y="2160241"/>
            <a:ext cx="4626935" cy="914096"/>
          </a:xfrm>
          <a:noFill/>
        </p:spPr>
        <p:txBody>
          <a:bodyPr wrap="square" anchor="t" anchorCtr="0">
            <a:spAutoFit/>
          </a:bodyPr>
          <a:lstStyle>
            <a:lvl1pPr defTabSz="914400">
              <a:spcBef>
                <a:spcPct val="0"/>
              </a:spcBef>
              <a:defRPr sz="3300">
                <a:solidFill>
                  <a:schemeClr val="tx1"/>
                </a:solidFill>
              </a:defRPr>
            </a:lvl1pPr>
          </a:lstStyle>
          <a:p>
            <a:pPr lvl="0" defTabSz="914400">
              <a:spcBef>
                <a:spcPct val="0"/>
              </a:spcBef>
            </a:pPr>
            <a:r>
              <a:rPr lang="en-US"/>
              <a:t>Title 33 pt. black. Bold. Sentence case.</a:t>
            </a:r>
          </a:p>
        </p:txBody>
      </p:sp>
      <p:cxnSp>
        <p:nvCxnSpPr>
          <p:cNvPr id="9" name="Straight Connector 8"/>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 xmlns:a16="http://schemas.microsoft.com/office/drawing/2014/main" id="{9B7EFD9E-7750-6D4A-1D98-5496B6132BD8}"/>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 xmlns:a16="http://schemas.microsoft.com/office/drawing/2014/main" id="{8638592A-F13E-81FF-79BE-5F7467D5FB43}"/>
              </a:ext>
            </a:extLst>
          </p:cNvPr>
          <p:cNvPicPr>
            <a:picLocks noChangeAspect="1"/>
          </p:cNvPicPr>
          <p:nvPr userDrawn="1"/>
        </p:nvPicPr>
        <p:blipFill>
          <a:blip r:embed="rId2"/>
          <a:stretch>
            <a:fillRect/>
          </a:stretch>
        </p:blipFill>
        <p:spPr>
          <a:xfrm>
            <a:off x="685799" y="2105191"/>
            <a:ext cx="5562601" cy="945979"/>
          </a:xfrm>
          <a:prstGeom prst="rect">
            <a:avLst/>
          </a:prstGeom>
        </p:spPr>
      </p:pic>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siness Images">
    <p:spTree>
      <p:nvGrpSpPr>
        <p:cNvPr id="1" name=""/>
        <p:cNvGrpSpPr/>
        <p:nvPr/>
      </p:nvGrpSpPr>
      <p:grpSpPr>
        <a:xfrm>
          <a:off x="0" y="0"/>
          <a:ext cx="0" cy="0"/>
          <a:chOff x="0" y="0"/>
          <a:chExt cx="0" cy="0"/>
        </a:xfrm>
      </p:grpSpPr>
      <p:sp>
        <p:nvSpPr>
          <p:cNvPr id="2" name="Slide number">
            <a:extLst>
              <a:ext uri="{FF2B5EF4-FFF2-40B4-BE49-F238E27FC236}">
                <a16:creationId xmlns="" xmlns:a16="http://schemas.microsoft.com/office/drawing/2014/main" id="{F4B96747-42DE-57F0-0FB9-E7A2A01508C8}"/>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grpSp>
        <p:nvGrpSpPr>
          <p:cNvPr id="14" name="Group 13">
            <a:extLst>
              <a:ext uri="{FF2B5EF4-FFF2-40B4-BE49-F238E27FC236}">
                <a16:creationId xmlns="" xmlns:a16="http://schemas.microsoft.com/office/drawing/2014/main" id="{FEC62ECF-76DE-3845-37A2-A6FD5498C7B5}"/>
              </a:ext>
            </a:extLst>
          </p:cNvPr>
          <p:cNvGrpSpPr/>
          <p:nvPr userDrawn="1"/>
        </p:nvGrpSpPr>
        <p:grpSpPr>
          <a:xfrm>
            <a:off x="0" y="0"/>
            <a:ext cx="12192000" cy="4000501"/>
            <a:chOff x="0" y="0"/>
            <a:chExt cx="12192000" cy="4000501"/>
          </a:xfrm>
        </p:grpSpPr>
        <p:pic>
          <p:nvPicPr>
            <p:cNvPr id="15" name="Picture 14" descr="A picture containing sky, outdoor&#10;&#10;Description automatically generated">
              <a:extLst>
                <a:ext uri="{FF2B5EF4-FFF2-40B4-BE49-F238E27FC236}">
                  <a16:creationId xmlns="" xmlns:a16="http://schemas.microsoft.com/office/drawing/2014/main" id="{5F38B2FE-D5AD-4032-D2BB-9E454F5775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82800" y="663"/>
              <a:ext cx="4026401" cy="3999838"/>
            </a:xfrm>
            <a:prstGeom prst="rect">
              <a:avLst/>
            </a:prstGeom>
          </p:spPr>
        </p:pic>
        <p:pic>
          <p:nvPicPr>
            <p:cNvPr id="16" name="Picture 15">
              <a:extLst>
                <a:ext uri="{FF2B5EF4-FFF2-40B4-BE49-F238E27FC236}">
                  <a16:creationId xmlns="" xmlns:a16="http://schemas.microsoft.com/office/drawing/2014/main" id="{CDFDCAA9-0215-4287-3764-0FCA3571507C}"/>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7" name="Picture 2" descr="Thermal-management-aircraft">
              <a:extLst>
                <a:ext uri="{FF2B5EF4-FFF2-40B4-BE49-F238E27FC236}">
                  <a16:creationId xmlns="" xmlns:a16="http://schemas.microsoft.com/office/drawing/2014/main" id="{8C503F3B-AA68-D98D-7D68-FD7733C9774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6736" b="5934"/>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a:extLst>
              <a:ext uri="{FF2B5EF4-FFF2-40B4-BE49-F238E27FC236}">
                <a16:creationId xmlns="" xmlns:a16="http://schemas.microsoft.com/office/drawing/2014/main" id="{A7520BD9-F27C-EB53-362B-E29762A25B82}"/>
              </a:ext>
            </a:extLst>
          </p:cNvPr>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12" name="Presenters">
            <a:extLst>
              <a:ext uri="{FF2B5EF4-FFF2-40B4-BE49-F238E27FC236}">
                <a16:creationId xmlns="" xmlns:a16="http://schemas.microsoft.com/office/drawing/2014/main" id="{B53E8303-2948-CE7F-FFD7-5F13BB738383}"/>
              </a:ext>
            </a:extLst>
          </p:cNvPr>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13" name="Title">
            <a:extLst>
              <a:ext uri="{FF2B5EF4-FFF2-40B4-BE49-F238E27FC236}">
                <a16:creationId xmlns="" xmlns:a16="http://schemas.microsoft.com/office/drawing/2014/main" id="{3B8EDCE6-047D-0310-4495-B16000AE8B86}"/>
              </a:ext>
            </a:extLst>
          </p:cNvPr>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3" name="Footer Placeholder 4">
            <a:extLst>
              <a:ext uri="{FF2B5EF4-FFF2-40B4-BE49-F238E27FC236}">
                <a16:creationId xmlns="" xmlns:a16="http://schemas.microsoft.com/office/drawing/2014/main" id="{28B74DD3-7917-FD60-1CEB-BDFB06DC890C}"/>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4" name="Picture 3" descr="Shape&#10;&#10;Description automatically generated with medium confidence">
            <a:extLst>
              <a:ext uri="{FF2B5EF4-FFF2-40B4-BE49-F238E27FC236}">
                <a16:creationId xmlns="" xmlns:a16="http://schemas.microsoft.com/office/drawing/2014/main" id="{106A2509-4735-8D6E-0367-1124FC90CD66}"/>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2993829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att &amp; Whitney Images">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11182626-538B-109F-3E50-F4953F005D8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2" name="Title"/>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5" name="Footer Placeholder 4">
            <a:extLst>
              <a:ext uri="{FF2B5EF4-FFF2-40B4-BE49-F238E27FC236}">
                <a16:creationId xmlns="" xmlns:a16="http://schemas.microsoft.com/office/drawing/2014/main" id="{EDDB6EDA-04E7-A647-9351-25B11C05CAAD}"/>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grpSp>
        <p:nvGrpSpPr>
          <p:cNvPr id="6" name="Group 5">
            <a:extLst>
              <a:ext uri="{FF2B5EF4-FFF2-40B4-BE49-F238E27FC236}">
                <a16:creationId xmlns="" xmlns:a16="http://schemas.microsoft.com/office/drawing/2014/main" id="{DCD780A4-E59C-EC7C-0923-2DF8779BB740}"/>
              </a:ext>
            </a:extLst>
          </p:cNvPr>
          <p:cNvGrpSpPr/>
          <p:nvPr userDrawn="1"/>
        </p:nvGrpSpPr>
        <p:grpSpPr>
          <a:xfrm>
            <a:off x="0" y="0"/>
            <a:ext cx="12192000" cy="4000500"/>
            <a:chOff x="0" y="0"/>
            <a:chExt cx="12192000" cy="4000500"/>
          </a:xfrm>
        </p:grpSpPr>
        <p:pic>
          <p:nvPicPr>
            <p:cNvPr id="9" name="Picture 8">
              <a:extLst>
                <a:ext uri="{FF2B5EF4-FFF2-40B4-BE49-F238E27FC236}">
                  <a16:creationId xmlns="" xmlns:a16="http://schemas.microsoft.com/office/drawing/2014/main" id="{6F51D2E6-8B50-4B28-48B1-E63E5AF8DC9F}"/>
                </a:ext>
              </a:extLst>
            </p:cNvPr>
            <p:cNvPicPr>
              <a:picLocks noChangeAspect="1"/>
            </p:cNvPicPr>
            <p:nvPr userDrawn="1"/>
          </p:nvPicPr>
          <p:blipFill rotWithShape="1">
            <a:blip r:embed="rId2"/>
            <a:srcRect l="12793" t="2717" r="22165" b="1207"/>
            <a:stretch/>
          </p:blipFill>
          <p:spPr>
            <a:xfrm>
              <a:off x="4082800" y="1"/>
              <a:ext cx="4026401" cy="3999836"/>
            </a:xfrm>
            <a:prstGeom prst="rect">
              <a:avLst/>
            </a:prstGeom>
          </p:spPr>
        </p:pic>
        <p:pic>
          <p:nvPicPr>
            <p:cNvPr id="10" name="Picture 9">
              <a:extLst>
                <a:ext uri="{FF2B5EF4-FFF2-40B4-BE49-F238E27FC236}">
                  <a16:creationId xmlns="" xmlns:a16="http://schemas.microsoft.com/office/drawing/2014/main" id="{EBEDE36E-8FC0-95B4-7C79-F0E71F3D4A20}"/>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1" name="Picture 2">
              <a:extLst>
                <a:ext uri="{FF2B5EF4-FFF2-40B4-BE49-F238E27FC236}">
                  <a16:creationId xmlns="" xmlns:a16="http://schemas.microsoft.com/office/drawing/2014/main" id="{B2210A33-0B32-55FA-74EC-9C35474529E5}"/>
                </a:ext>
              </a:extLst>
            </p:cNvPr>
            <p:cNvPicPr>
              <a:picLocks noChangeAspect="1" noChangeArrowheads="1"/>
            </p:cNvPicPr>
            <p:nvPr userDrawn="1"/>
          </p:nvPicPr>
          <p:blipFill>
            <a:blip r:embed="rId4"/>
            <a:srcRect l="16439" r="16439"/>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Shape&#10;&#10;Description automatically generated with medium confidence">
            <a:extLst>
              <a:ext uri="{FF2B5EF4-FFF2-40B4-BE49-F238E27FC236}">
                <a16:creationId xmlns="" xmlns:a16="http://schemas.microsoft.com/office/drawing/2014/main" id="{290BF5CD-B8DF-7187-83C6-192C964DD22C}"/>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727899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uidance: RTX Color Palette">
    <p:spTree>
      <p:nvGrpSpPr>
        <p:cNvPr id="1" name=""/>
        <p:cNvGrpSpPr/>
        <p:nvPr/>
      </p:nvGrpSpPr>
      <p:grpSpPr>
        <a:xfrm>
          <a:off x="0" y="0"/>
          <a:ext cx="0" cy="0"/>
          <a:chOff x="0" y="0"/>
          <a:chExt cx="0" cy="0"/>
        </a:xfrm>
      </p:grpSpPr>
      <p:sp>
        <p:nvSpPr>
          <p:cNvPr id="3" name="Slide number">
            <a:extLst>
              <a:ext uri="{FF2B5EF4-FFF2-40B4-BE49-F238E27FC236}">
                <a16:creationId xmlns="" xmlns:a16="http://schemas.microsoft.com/office/drawing/2014/main" id="{83E520A4-FAAE-1C23-A63D-FAE04B20613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2" name="TextBox 1">
            <a:extLst>
              <a:ext uri="{FF2B5EF4-FFF2-40B4-BE49-F238E27FC236}">
                <a16:creationId xmlns="" xmlns:a16="http://schemas.microsoft.com/office/drawing/2014/main" id="{53C14E4D-FFCC-16F0-1F0B-8A1621EFC611}"/>
              </a:ext>
            </a:extLst>
          </p:cNvPr>
          <p:cNvSpPr txBox="1"/>
          <p:nvPr userDrawn="1"/>
        </p:nvSpPr>
        <p:spPr>
          <a:xfrm>
            <a:off x="662940" y="468598"/>
            <a:ext cx="10896600" cy="486287"/>
          </a:xfrm>
          <a:prstGeom prst="rect">
            <a:avLst/>
          </a:prstGeom>
        </p:spPr>
        <p:txBody>
          <a:bodyPr vert="horz" lIns="0" tIns="0" rIns="0" bIns="0" rtlCol="0" anchor="t" anchorCtr="0">
            <a:noAutofit/>
          </a:bodyPr>
          <a:lstStyle>
            <a:lvl1pPr>
              <a:lnSpc>
                <a:spcPct val="80000"/>
              </a:lnSpc>
              <a:spcBef>
                <a:spcPct val="0"/>
              </a:spcBef>
              <a:buNone/>
              <a:defRPr sz="3200" b="1">
                <a:solidFill>
                  <a:schemeClr val="tx2"/>
                </a:solidFill>
                <a:latin typeface="+mj-lt"/>
                <a:ea typeface="+mj-ea"/>
                <a:cs typeface="+mj-cs"/>
              </a:defRPr>
            </a:lvl1pPr>
          </a:lstStyle>
          <a:p>
            <a:pPr lvl="0"/>
            <a:r>
              <a:rPr lang="en-US">
                <a:solidFill>
                  <a:schemeClr val="tx1"/>
                </a:solidFill>
              </a:rPr>
              <a:t>RTX color palette</a:t>
            </a:r>
          </a:p>
        </p:txBody>
      </p:sp>
      <p:sp>
        <p:nvSpPr>
          <p:cNvPr id="4" name="Rectangle 3">
            <a:extLst>
              <a:ext uri="{FF2B5EF4-FFF2-40B4-BE49-F238E27FC236}">
                <a16:creationId xmlns="" xmlns:a16="http://schemas.microsoft.com/office/drawing/2014/main" id="{ED841BBA-C64A-D926-1311-F092A2C6AC0E}"/>
              </a:ext>
            </a:extLst>
          </p:cNvPr>
          <p:cNvSpPr/>
          <p:nvPr userDrawn="1"/>
        </p:nvSpPr>
        <p:spPr>
          <a:xfrm>
            <a:off x="694270" y="1714500"/>
            <a:ext cx="3405162" cy="369332"/>
          </a:xfrm>
          <a:prstGeom prst="rect">
            <a:avLst/>
          </a:prstGeom>
          <a:noFill/>
        </p:spPr>
        <p:txBody>
          <a:bodyPr wrap="square" lIns="0" tIns="0" rIns="0" bIns="0">
            <a:spAutoFit/>
          </a:bodyPr>
          <a:lstStyle/>
          <a:p>
            <a:pPr marL="0" lvl="1"/>
            <a:r>
              <a:rPr lang="en-US" sz="1200" b="1"/>
              <a:t>RTX primary palette</a:t>
            </a:r>
          </a:p>
          <a:p>
            <a:pPr marL="0" lvl="1"/>
            <a:r>
              <a:rPr lang="en-US" sz="1200"/>
              <a:t>Our primary palette consists of black and white. </a:t>
            </a:r>
          </a:p>
        </p:txBody>
      </p:sp>
      <p:sp>
        <p:nvSpPr>
          <p:cNvPr id="5" name="Rectangle 4">
            <a:extLst>
              <a:ext uri="{FF2B5EF4-FFF2-40B4-BE49-F238E27FC236}">
                <a16:creationId xmlns="" xmlns:a16="http://schemas.microsoft.com/office/drawing/2014/main" id="{8C28EA49-0A02-0ED7-45A0-47A86C772A32}"/>
              </a:ext>
            </a:extLst>
          </p:cNvPr>
          <p:cNvSpPr/>
          <p:nvPr userDrawn="1"/>
        </p:nvSpPr>
        <p:spPr>
          <a:xfrm>
            <a:off x="685800" y="4252665"/>
            <a:ext cx="3754700" cy="1292662"/>
          </a:xfrm>
          <a:prstGeom prst="rect">
            <a:avLst/>
          </a:prstGeom>
          <a:noFill/>
        </p:spPr>
        <p:txBody>
          <a:bodyPr wrap="square" lIns="0" tIns="0" rIns="0" bIns="0">
            <a:spAutoFit/>
          </a:bodyPr>
          <a:lstStyle/>
          <a:p>
            <a:pPr marL="0" lvl="1"/>
            <a:r>
              <a:rPr lang="en-US" sz="1200" b="1" baseline="0"/>
              <a:t>PPT tertiary palette</a:t>
            </a:r>
            <a:endParaRPr lang="en-US" sz="1200" b="1"/>
          </a:p>
          <a:p>
            <a:pPr marL="0" lvl="1"/>
            <a:r>
              <a:rPr lang="en-US" sz="1200"/>
              <a:t>Accent colors </a:t>
            </a:r>
            <a:r>
              <a:rPr lang="en-US" sz="1200" b="1"/>
              <a:t>only</a:t>
            </a:r>
            <a:r>
              <a:rPr lang="en-US" sz="1200" baseline="0"/>
              <a:t> </a:t>
            </a:r>
            <a:r>
              <a:rPr lang="en-US" sz="1200"/>
              <a:t>for use in charts and graphs </a:t>
            </a:r>
            <a:br>
              <a:rPr lang="en-US" sz="1200"/>
            </a:br>
            <a:r>
              <a:rPr lang="en-US" sz="1200"/>
              <a:t>with many data points.</a:t>
            </a:r>
          </a:p>
          <a:p>
            <a:pPr marL="0" lvl="1"/>
            <a:endParaRPr lang="en-US" sz="1200"/>
          </a:p>
          <a:p>
            <a:pPr marL="0" lvl="1"/>
            <a:r>
              <a:rPr lang="en-US" sz="1200"/>
              <a:t>These additional</a:t>
            </a:r>
            <a:r>
              <a:rPr lang="en-US" sz="1200" baseline="0"/>
              <a:t> colors should only be used in PowerPoint presentations when needed to clearly communicate a message to your audience. </a:t>
            </a:r>
            <a:endParaRPr lang="en-US" sz="1200"/>
          </a:p>
        </p:txBody>
      </p:sp>
      <p:sp>
        <p:nvSpPr>
          <p:cNvPr id="6" name="TextBox 5">
            <a:extLst>
              <a:ext uri="{FF2B5EF4-FFF2-40B4-BE49-F238E27FC236}">
                <a16:creationId xmlns="" xmlns:a16="http://schemas.microsoft.com/office/drawing/2014/main" id="{28D5D63D-01CA-B54F-8233-A9EB59996BBD}"/>
              </a:ext>
            </a:extLst>
          </p:cNvPr>
          <p:cNvSpPr txBox="1"/>
          <p:nvPr userDrawn="1"/>
        </p:nvSpPr>
        <p:spPr>
          <a:xfrm>
            <a:off x="4376186" y="1714500"/>
            <a:ext cx="4428378" cy="1141145"/>
          </a:xfrm>
          <a:prstGeom prst="rect">
            <a:avLst/>
          </a:prstGeom>
          <a:solidFill>
            <a:schemeClr val="bg2"/>
          </a:solidFill>
          <a:ln>
            <a:solidFill>
              <a:schemeClr val="accent1"/>
            </a:solidFill>
          </a:ln>
        </p:spPr>
        <p:txBody>
          <a:bodyPr wrap="square" rtlCol="0">
            <a:noAutofit/>
          </a:bodyPr>
          <a:lstStyle/>
          <a:p>
            <a:r>
              <a:rPr lang="en-US" sz="900" b="1"/>
              <a:t>White</a:t>
            </a:r>
          </a:p>
          <a:p>
            <a:r>
              <a:rPr lang="en-US" sz="900"/>
              <a:t>RGB: 255, 255, 255</a:t>
            </a:r>
          </a:p>
        </p:txBody>
      </p:sp>
      <p:sp>
        <p:nvSpPr>
          <p:cNvPr id="7" name="TextBox 6">
            <a:extLst>
              <a:ext uri="{FF2B5EF4-FFF2-40B4-BE49-F238E27FC236}">
                <a16:creationId xmlns="" xmlns:a16="http://schemas.microsoft.com/office/drawing/2014/main" id="{A0A73916-2A5F-D430-9CFA-FDCB9C43D8E5}"/>
              </a:ext>
            </a:extLst>
          </p:cNvPr>
          <p:cNvSpPr txBox="1"/>
          <p:nvPr userDrawn="1"/>
        </p:nvSpPr>
        <p:spPr>
          <a:xfrm>
            <a:off x="7818008" y="4638088"/>
            <a:ext cx="1600200" cy="230832"/>
          </a:xfrm>
          <a:prstGeom prst="rect">
            <a:avLst/>
          </a:prstGeom>
          <a:solidFill>
            <a:srgbClr val="EFB661"/>
          </a:solidFill>
        </p:spPr>
        <p:txBody>
          <a:bodyPr wrap="square" rtlCol="0">
            <a:spAutoFit/>
          </a:bodyPr>
          <a:lstStyle/>
          <a:p>
            <a:r>
              <a:rPr lang="en-US" sz="900" b="0">
                <a:solidFill>
                  <a:schemeClr val="bg1"/>
                </a:solidFill>
              </a:rPr>
              <a:t>RGB: 239, 182, 97</a:t>
            </a:r>
          </a:p>
        </p:txBody>
      </p:sp>
      <p:sp>
        <p:nvSpPr>
          <p:cNvPr id="8" name="TextBox 7">
            <a:extLst>
              <a:ext uri="{FF2B5EF4-FFF2-40B4-BE49-F238E27FC236}">
                <a16:creationId xmlns="" xmlns:a16="http://schemas.microsoft.com/office/drawing/2014/main" id="{4285B463-8F9A-BFCE-DCD7-43E205C0A4EC}"/>
              </a:ext>
            </a:extLst>
          </p:cNvPr>
          <p:cNvSpPr txBox="1"/>
          <p:nvPr userDrawn="1"/>
        </p:nvSpPr>
        <p:spPr>
          <a:xfrm>
            <a:off x="4376778" y="4638088"/>
            <a:ext cx="1600200" cy="230832"/>
          </a:xfrm>
          <a:prstGeom prst="rect">
            <a:avLst/>
          </a:prstGeom>
          <a:solidFill>
            <a:srgbClr val="908CC2"/>
          </a:solidFill>
        </p:spPr>
        <p:txBody>
          <a:bodyPr wrap="square" rtlCol="0">
            <a:spAutoFit/>
          </a:bodyPr>
          <a:lstStyle/>
          <a:p>
            <a:r>
              <a:rPr lang="en-US" sz="900" b="0">
                <a:solidFill>
                  <a:schemeClr val="bg1"/>
                </a:solidFill>
              </a:rPr>
              <a:t>RGB: 144, 140, 194</a:t>
            </a:r>
          </a:p>
        </p:txBody>
      </p:sp>
      <p:sp>
        <p:nvSpPr>
          <p:cNvPr id="9" name="TextBox 8">
            <a:extLst>
              <a:ext uri="{FF2B5EF4-FFF2-40B4-BE49-F238E27FC236}">
                <a16:creationId xmlns="" xmlns:a16="http://schemas.microsoft.com/office/drawing/2014/main" id="{EC57A2A9-B6B8-434C-9DCC-B03F85CE6C3B}"/>
              </a:ext>
            </a:extLst>
          </p:cNvPr>
          <p:cNvSpPr txBox="1"/>
          <p:nvPr userDrawn="1"/>
        </p:nvSpPr>
        <p:spPr>
          <a:xfrm>
            <a:off x="6097393" y="4638088"/>
            <a:ext cx="1600200" cy="230832"/>
          </a:xfrm>
          <a:prstGeom prst="rect">
            <a:avLst/>
          </a:prstGeom>
          <a:solidFill>
            <a:srgbClr val="9ABEAA"/>
          </a:solidFill>
        </p:spPr>
        <p:txBody>
          <a:bodyPr wrap="square" rtlCol="0">
            <a:spAutoFit/>
          </a:bodyPr>
          <a:lstStyle/>
          <a:p>
            <a:r>
              <a:rPr lang="en-US" sz="900" b="0">
                <a:solidFill>
                  <a:schemeClr val="bg1"/>
                </a:solidFill>
              </a:rPr>
              <a:t>RGB: 154, 190, 170</a:t>
            </a:r>
          </a:p>
        </p:txBody>
      </p:sp>
      <p:sp>
        <p:nvSpPr>
          <p:cNvPr id="10" name="Rectangle 9">
            <a:extLst>
              <a:ext uri="{FF2B5EF4-FFF2-40B4-BE49-F238E27FC236}">
                <a16:creationId xmlns="" xmlns:a16="http://schemas.microsoft.com/office/drawing/2014/main" id="{D06AA454-7A5B-66BC-D4A0-3D71A3A709F0}"/>
              </a:ext>
            </a:extLst>
          </p:cNvPr>
          <p:cNvSpPr/>
          <p:nvPr userDrawn="1"/>
        </p:nvSpPr>
        <p:spPr>
          <a:xfrm>
            <a:off x="685800" y="2975129"/>
            <a:ext cx="2999972" cy="738664"/>
          </a:xfrm>
          <a:prstGeom prst="rect">
            <a:avLst/>
          </a:prstGeom>
          <a:noFill/>
        </p:spPr>
        <p:txBody>
          <a:bodyPr wrap="square" lIns="0" tIns="0" rIns="0" bIns="0">
            <a:spAutoFit/>
          </a:bodyPr>
          <a:lstStyle/>
          <a:p>
            <a:pPr marL="0" lvl="1"/>
            <a:r>
              <a:rPr lang="en-US" sz="1200" b="1"/>
              <a:t>RTX secondary palette</a:t>
            </a:r>
          </a:p>
          <a:p>
            <a:pPr marL="0" lvl="1"/>
            <a:r>
              <a:rPr lang="en-US" sz="1200"/>
              <a:t>Our secondary color palette consists of the three grays and red specified. Be sure to use these formulas.</a:t>
            </a:r>
          </a:p>
        </p:txBody>
      </p:sp>
      <p:sp>
        <p:nvSpPr>
          <p:cNvPr id="11" name="TextBox 10">
            <a:extLst>
              <a:ext uri="{FF2B5EF4-FFF2-40B4-BE49-F238E27FC236}">
                <a16:creationId xmlns="" xmlns:a16="http://schemas.microsoft.com/office/drawing/2014/main" id="{E61B09C7-834F-394E-A958-DF3E55FCE790}"/>
              </a:ext>
            </a:extLst>
          </p:cNvPr>
          <p:cNvSpPr txBox="1"/>
          <p:nvPr userDrawn="1"/>
        </p:nvSpPr>
        <p:spPr>
          <a:xfrm>
            <a:off x="694270" y="1107061"/>
            <a:ext cx="6097136" cy="276999"/>
          </a:xfrm>
          <a:prstGeom prst="rect">
            <a:avLst/>
          </a:prstGeom>
          <a:noFill/>
        </p:spPr>
        <p:txBody>
          <a:bodyPr wrap="square" lIns="0" tIns="0" rIns="0" bIns="0">
            <a:spAutoFit/>
          </a:bodyPr>
          <a:lstStyle/>
          <a:p>
            <a:r>
              <a:rPr lang="en-US" sz="1800"/>
              <a:t>Predominant brand colors to be used for all presentations.</a:t>
            </a:r>
            <a:endParaRPr lang="en-US"/>
          </a:p>
        </p:txBody>
      </p:sp>
      <p:cxnSp>
        <p:nvCxnSpPr>
          <p:cNvPr id="12" name="Straight Connector 11">
            <a:extLst>
              <a:ext uri="{FF2B5EF4-FFF2-40B4-BE49-F238E27FC236}">
                <a16:creationId xmlns="" xmlns:a16="http://schemas.microsoft.com/office/drawing/2014/main" id="{4313F8C0-6D6A-5E83-58AF-5504B66B79EE}"/>
              </a:ext>
            </a:extLst>
          </p:cNvPr>
          <p:cNvCxnSpPr/>
          <p:nvPr userDrawn="1"/>
        </p:nvCxnSpPr>
        <p:spPr>
          <a:xfrm>
            <a:off x="694270" y="4023807"/>
            <a:ext cx="1081357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FD6F29B8-5A4C-3DDE-1DDD-B84B5C085DA9}"/>
              </a:ext>
            </a:extLst>
          </p:cNvPr>
          <p:cNvSpPr txBox="1"/>
          <p:nvPr userDrawn="1"/>
        </p:nvSpPr>
        <p:spPr>
          <a:xfrm>
            <a:off x="7818008" y="2975129"/>
            <a:ext cx="1600200" cy="395283"/>
          </a:xfrm>
          <a:prstGeom prst="rect">
            <a:avLst/>
          </a:prstGeom>
          <a:solidFill>
            <a:schemeClr val="accent3"/>
          </a:solidFill>
        </p:spPr>
        <p:txBody>
          <a:bodyPr wrap="square" rtlCol="0">
            <a:noAutofit/>
          </a:bodyPr>
          <a:lstStyle/>
          <a:p>
            <a:r>
              <a:rPr lang="en-US" sz="900" b="1">
                <a:solidFill>
                  <a:schemeClr val="bg1"/>
                </a:solidFill>
              </a:rPr>
              <a:t>Cool Gray 10</a:t>
            </a:r>
          </a:p>
          <a:p>
            <a:r>
              <a:rPr lang="en-US" sz="900">
                <a:solidFill>
                  <a:schemeClr val="bg1"/>
                </a:solidFill>
              </a:rPr>
              <a:t>RGB: 99, 102, 106</a:t>
            </a:r>
          </a:p>
        </p:txBody>
      </p:sp>
      <p:sp>
        <p:nvSpPr>
          <p:cNvPr id="14" name="TextBox 13">
            <a:extLst>
              <a:ext uri="{FF2B5EF4-FFF2-40B4-BE49-F238E27FC236}">
                <a16:creationId xmlns="" xmlns:a16="http://schemas.microsoft.com/office/drawing/2014/main" id="{3AF555A6-97AF-8ED4-EE9E-33F5D49CF7E1}"/>
              </a:ext>
            </a:extLst>
          </p:cNvPr>
          <p:cNvSpPr txBox="1"/>
          <p:nvPr userDrawn="1"/>
        </p:nvSpPr>
        <p:spPr>
          <a:xfrm>
            <a:off x="6097393" y="2975129"/>
            <a:ext cx="1600200" cy="395283"/>
          </a:xfrm>
          <a:prstGeom prst="rect">
            <a:avLst/>
          </a:prstGeom>
          <a:solidFill>
            <a:schemeClr val="accent2"/>
          </a:solidFill>
        </p:spPr>
        <p:txBody>
          <a:bodyPr wrap="square" rtlCol="0">
            <a:noAutofit/>
          </a:bodyPr>
          <a:lstStyle/>
          <a:p>
            <a:r>
              <a:rPr lang="en-US" sz="900" b="1">
                <a:solidFill>
                  <a:schemeClr val="tx1"/>
                </a:solidFill>
              </a:rPr>
              <a:t>Cool Gray 5</a:t>
            </a:r>
          </a:p>
          <a:p>
            <a:r>
              <a:rPr lang="en-US" sz="900">
                <a:solidFill>
                  <a:schemeClr val="tx1"/>
                </a:solidFill>
              </a:rPr>
              <a:t>RGB: 177, 179, 179</a:t>
            </a:r>
          </a:p>
        </p:txBody>
      </p:sp>
      <p:sp>
        <p:nvSpPr>
          <p:cNvPr id="15" name="TextBox 14">
            <a:extLst>
              <a:ext uri="{FF2B5EF4-FFF2-40B4-BE49-F238E27FC236}">
                <a16:creationId xmlns="" xmlns:a16="http://schemas.microsoft.com/office/drawing/2014/main" id="{37F986CA-9DEB-DC03-DBF1-6A24D2719E8E}"/>
              </a:ext>
            </a:extLst>
          </p:cNvPr>
          <p:cNvSpPr txBox="1"/>
          <p:nvPr userDrawn="1"/>
        </p:nvSpPr>
        <p:spPr>
          <a:xfrm>
            <a:off x="4376778" y="2975129"/>
            <a:ext cx="1600200" cy="395283"/>
          </a:xfrm>
          <a:prstGeom prst="rect">
            <a:avLst/>
          </a:prstGeom>
          <a:solidFill>
            <a:schemeClr val="accent1"/>
          </a:solidFill>
        </p:spPr>
        <p:txBody>
          <a:bodyPr wrap="square" rtlCol="0">
            <a:noAutofit/>
          </a:bodyPr>
          <a:lstStyle/>
          <a:p>
            <a:r>
              <a:rPr lang="en-US" sz="900" b="1">
                <a:solidFill>
                  <a:schemeClr val="tx1"/>
                </a:solidFill>
              </a:rPr>
              <a:t>Cool Gray 1</a:t>
            </a:r>
          </a:p>
          <a:p>
            <a:r>
              <a:rPr lang="en-US" sz="900">
                <a:solidFill>
                  <a:schemeClr val="tx1"/>
                </a:solidFill>
              </a:rPr>
              <a:t>RGB: 217, 217, 214</a:t>
            </a:r>
          </a:p>
        </p:txBody>
      </p:sp>
      <p:sp>
        <p:nvSpPr>
          <p:cNvPr id="16" name="TextBox 15">
            <a:extLst>
              <a:ext uri="{FF2B5EF4-FFF2-40B4-BE49-F238E27FC236}">
                <a16:creationId xmlns="" xmlns:a16="http://schemas.microsoft.com/office/drawing/2014/main" id="{5C4FAF87-9756-7369-920A-916A8ABEBE3A}"/>
              </a:ext>
            </a:extLst>
          </p:cNvPr>
          <p:cNvSpPr txBox="1"/>
          <p:nvPr userDrawn="1"/>
        </p:nvSpPr>
        <p:spPr>
          <a:xfrm>
            <a:off x="4376778" y="4252665"/>
            <a:ext cx="1600200" cy="230832"/>
          </a:xfrm>
          <a:prstGeom prst="rect">
            <a:avLst/>
          </a:prstGeom>
          <a:solidFill>
            <a:schemeClr val="accent4"/>
          </a:solidFill>
        </p:spPr>
        <p:txBody>
          <a:bodyPr wrap="square" rtlCol="0">
            <a:spAutoFit/>
          </a:bodyPr>
          <a:lstStyle/>
          <a:p>
            <a:r>
              <a:rPr lang="en-US" sz="900" b="0">
                <a:solidFill>
                  <a:schemeClr val="bg1"/>
                </a:solidFill>
              </a:rPr>
              <a:t>RGB: 123, 167, 188</a:t>
            </a:r>
          </a:p>
        </p:txBody>
      </p:sp>
      <p:sp>
        <p:nvSpPr>
          <p:cNvPr id="17" name="TextBox 16">
            <a:extLst>
              <a:ext uri="{FF2B5EF4-FFF2-40B4-BE49-F238E27FC236}">
                <a16:creationId xmlns="" xmlns:a16="http://schemas.microsoft.com/office/drawing/2014/main" id="{02EA9186-E29F-6230-342E-0C99C8F431C1}"/>
              </a:ext>
            </a:extLst>
          </p:cNvPr>
          <p:cNvSpPr txBox="1"/>
          <p:nvPr userDrawn="1"/>
        </p:nvSpPr>
        <p:spPr>
          <a:xfrm>
            <a:off x="9538623" y="2975129"/>
            <a:ext cx="1600200" cy="395283"/>
          </a:xfrm>
          <a:prstGeom prst="rect">
            <a:avLst/>
          </a:prstGeom>
          <a:solidFill>
            <a:schemeClr val="accent6"/>
          </a:solidFill>
        </p:spPr>
        <p:txBody>
          <a:bodyPr wrap="square" rtlCol="0">
            <a:noAutofit/>
          </a:bodyPr>
          <a:lstStyle/>
          <a:p>
            <a:r>
              <a:rPr lang="en-US" sz="900" b="1">
                <a:solidFill>
                  <a:schemeClr val="bg1"/>
                </a:solidFill>
              </a:rPr>
              <a:t>Red 186</a:t>
            </a:r>
          </a:p>
          <a:p>
            <a:r>
              <a:rPr lang="en-US" sz="900">
                <a:solidFill>
                  <a:schemeClr val="bg1"/>
                </a:solidFill>
              </a:rPr>
              <a:t>RGB: 206, 17, 38</a:t>
            </a:r>
          </a:p>
        </p:txBody>
      </p:sp>
      <p:sp>
        <p:nvSpPr>
          <p:cNvPr id="18" name="TextBox 17">
            <a:extLst>
              <a:ext uri="{FF2B5EF4-FFF2-40B4-BE49-F238E27FC236}">
                <a16:creationId xmlns="" xmlns:a16="http://schemas.microsoft.com/office/drawing/2014/main" id="{0B8F9550-0C58-B5DB-AC53-18760A42A073}"/>
              </a:ext>
            </a:extLst>
          </p:cNvPr>
          <p:cNvSpPr txBox="1"/>
          <p:nvPr userDrawn="1"/>
        </p:nvSpPr>
        <p:spPr>
          <a:xfrm>
            <a:off x="6097393" y="4252665"/>
            <a:ext cx="1600200" cy="230832"/>
          </a:xfrm>
          <a:prstGeom prst="rect">
            <a:avLst/>
          </a:prstGeom>
          <a:solidFill>
            <a:schemeClr val="accent5"/>
          </a:solidFill>
        </p:spPr>
        <p:txBody>
          <a:bodyPr wrap="square" rtlCol="0">
            <a:spAutoFit/>
          </a:bodyPr>
          <a:lstStyle/>
          <a:p>
            <a:r>
              <a:rPr lang="en-US" sz="900" b="0">
                <a:solidFill>
                  <a:schemeClr val="bg1"/>
                </a:solidFill>
              </a:rPr>
              <a:t>RGB: 183, 169, 154</a:t>
            </a:r>
          </a:p>
        </p:txBody>
      </p:sp>
      <p:sp>
        <p:nvSpPr>
          <p:cNvPr id="19" name="TextBox 18">
            <a:extLst>
              <a:ext uri="{FF2B5EF4-FFF2-40B4-BE49-F238E27FC236}">
                <a16:creationId xmlns="" xmlns:a16="http://schemas.microsoft.com/office/drawing/2014/main" id="{2A94DDDD-08AF-823A-E89F-47FD078CA228}"/>
              </a:ext>
            </a:extLst>
          </p:cNvPr>
          <p:cNvSpPr txBox="1"/>
          <p:nvPr userDrawn="1"/>
        </p:nvSpPr>
        <p:spPr>
          <a:xfrm>
            <a:off x="8947053" y="1714500"/>
            <a:ext cx="2191770" cy="1141144"/>
          </a:xfrm>
          <a:prstGeom prst="rect">
            <a:avLst/>
          </a:prstGeom>
          <a:solidFill>
            <a:schemeClr val="tx1"/>
          </a:solidFill>
          <a:ln>
            <a:noFill/>
          </a:ln>
        </p:spPr>
        <p:txBody>
          <a:bodyPr wrap="square" rtlCol="0">
            <a:noAutofit/>
          </a:bodyPr>
          <a:lstStyle/>
          <a:p>
            <a:r>
              <a:rPr lang="en-US" sz="900" b="1">
                <a:solidFill>
                  <a:schemeClr val="bg1"/>
                </a:solidFill>
              </a:rPr>
              <a:t>Black</a:t>
            </a:r>
          </a:p>
          <a:p>
            <a:r>
              <a:rPr lang="en-US" sz="900">
                <a:solidFill>
                  <a:schemeClr val="bg1"/>
                </a:solidFill>
              </a:rPr>
              <a:t>RGB: 0, 0, 0</a:t>
            </a:r>
          </a:p>
        </p:txBody>
      </p:sp>
      <p:sp>
        <p:nvSpPr>
          <p:cNvPr id="21" name="Footer Placeholder 4">
            <a:extLst>
              <a:ext uri="{FF2B5EF4-FFF2-40B4-BE49-F238E27FC236}">
                <a16:creationId xmlns="" xmlns:a16="http://schemas.microsoft.com/office/drawing/2014/main" id="{ACA73BA7-4C6B-64D2-F17C-049239956175}"/>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283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Slide number">
            <a:extLst>
              <a:ext uri="{FF2B5EF4-FFF2-40B4-BE49-F238E27FC236}">
                <a16:creationId xmlns="" xmlns:a16="http://schemas.microsoft.com/office/drawing/2014/main" id="{7CEB5585-C834-0985-6E75-F76DB3DE9845}"/>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 xmlns:a16="http://schemas.microsoft.com/office/drawing/2014/main" id="{E85924E1-E671-15B7-C729-FB487787042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65079786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6000"/>
            <a:ext cx="10829543" cy="4315200"/>
          </a:xfrm>
          <a:noFill/>
        </p:spPr>
        <p:txBody>
          <a:bodyPr/>
          <a:lstStyle>
            <a:lvl1pPr marL="288925" indent="-28892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800" kern="1200" baseline="0" dirty="0" smtClean="0">
                <a:solidFill>
                  <a:schemeClr val="tx1"/>
                </a:solidFill>
                <a:latin typeface="+mn-lt"/>
                <a:ea typeface="+mn-ea"/>
                <a:cs typeface="+mn-cs"/>
              </a:defRPr>
            </a:lvl1pPr>
            <a:lvl2pPr marL="569913"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2pPr>
            <a:lvl3pPr marL="801688" indent="-231775"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3pPr>
            <a:lvl4pPr marL="1082675"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smtClean="0">
                <a:solidFill>
                  <a:schemeClr val="tx1"/>
                </a:solidFill>
                <a:latin typeface="+mn-lt"/>
                <a:ea typeface="+mn-ea"/>
                <a:cs typeface="+mn-cs"/>
              </a:defRPr>
            </a:lvl4pPr>
            <a:lvl5pPr marL="1316038" indent="-233363"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a:solidFill>
                  <a:schemeClr val="tx1"/>
                </a:solidFill>
                <a:latin typeface="+mn-lt"/>
                <a:ea typeface="+mn-ea"/>
                <a:cs typeface="+mn-cs"/>
              </a:defRPr>
            </a:lvl5pPr>
          </a:lstStyle>
          <a:p>
            <a:pPr lvl="0"/>
            <a:r>
              <a:rPr lang="en-US"/>
              <a:t>Main bullet. 28 pt. black.</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Takeaway bar">
            <a:extLst>
              <a:ext uri="{FF2B5EF4-FFF2-40B4-BE49-F238E27FC236}">
                <a16:creationId xmlns="" xmlns:a16="http://schemas.microsoft.com/office/drawing/2014/main" id="{8F3A43FB-9FBA-E24C-1C15-E32F1866C8DA}"/>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3" name="Slide number">
            <a:extLst>
              <a:ext uri="{FF2B5EF4-FFF2-40B4-BE49-F238E27FC236}">
                <a16:creationId xmlns="" xmlns:a16="http://schemas.microsoft.com/office/drawing/2014/main" id="{1FA8D734-2FCE-8F54-C61F-7DDD193F113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 xmlns:a16="http://schemas.microsoft.com/office/drawing/2014/main" id="{E9CF66BF-F411-021B-DAFB-936A5D5BF44B}"/>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4243742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photo">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7" hasCustomPrompt="1"/>
          </p:nvPr>
        </p:nvSpPr>
        <p:spPr>
          <a:xfrm>
            <a:off x="4381500" y="1572733"/>
            <a:ext cx="7124700" cy="3903034"/>
          </a:xfrm>
          <a:solidFill>
            <a:schemeClr val="accent2">
              <a:lumMod val="20000"/>
              <a:lumOff val="80000"/>
            </a:schemeClr>
          </a:solidFill>
        </p:spPr>
        <p:txBody>
          <a:bodyPr tIns="1188720"/>
          <a:lstStyle>
            <a:lvl1pPr marL="0" indent="0" algn="ctr">
              <a:buNone/>
              <a:defRPr/>
            </a:lvl1pPr>
          </a:lstStyle>
          <a:p>
            <a:r>
              <a:rPr lang="en-US"/>
              <a:t>Click to insert photo</a:t>
            </a:r>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a:t>
            </a:r>
          </a:p>
        </p:txBody>
      </p:sp>
      <p:sp>
        <p:nvSpPr>
          <p:cNvPr id="10"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 xmlns:a16="http://schemas.microsoft.com/office/drawing/2014/main" id="{82C03A76-7437-CCE5-AA77-D22BE8AE05E8}"/>
              </a:ext>
            </a:extLst>
          </p:cNvPr>
          <p:cNvSpPr>
            <a:spLocks noGrp="1"/>
          </p:cNvSpPr>
          <p:nvPr>
            <p:ph type="body" sz="quarter" idx="13" hasCustomPrompt="1"/>
          </p:nvPr>
        </p:nvSpPr>
        <p:spPr>
          <a:xfrm>
            <a:off x="690933" y="2247900"/>
            <a:ext cx="3423867" cy="3227867"/>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 name="Takeaway bar">
            <a:extLst>
              <a:ext uri="{FF2B5EF4-FFF2-40B4-BE49-F238E27FC236}">
                <a16:creationId xmlns="" xmlns:a16="http://schemas.microsoft.com/office/drawing/2014/main" id="{67AD0891-A881-5DC1-1013-43191733147F}"/>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 xmlns:a16="http://schemas.microsoft.com/office/drawing/2014/main" id="{0052439E-9AF4-ACA4-C314-22E8A138FFF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 xmlns:a16="http://schemas.microsoft.com/office/drawing/2014/main" id="{256923A8-BFAF-09ED-2EE9-F82ED4EB0FC7}"/>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a:extLst>
              <a:ext uri="{FF2B5EF4-FFF2-40B4-BE49-F238E27FC236}">
                <a16:creationId xmlns="" xmlns:a16="http://schemas.microsoft.com/office/drawing/2014/main" id="{843D3F67-9015-4550-CB5B-BE56FBCB920E}"/>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 xmlns:a16="http://schemas.microsoft.com/office/drawing/2014/main" id="{9A28FC03-B5C0-FCC1-1C47-833306EE0370}"/>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98" r:id="rId3"/>
    <p:sldLayoutId id="2147483702" r:id="rId4"/>
  </p:sldLayoutIdLst>
  <p:hf sldNum="0"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616" userDrawn="1">
          <p15:clr>
            <a:srgbClr val="547EBF"/>
          </p15:clr>
        </p15:guide>
        <p15:guide id="18" orient="horz" pos="2976" userDrawn="1">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 xmlns:a16="http://schemas.microsoft.com/office/drawing/2014/main" id="{244C6F71-09E4-25C7-49D5-4D03C17B687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2" name="Picture 1" descr="Shape&#10;&#10;Description automatically generated with medium confidence">
            <a:extLst>
              <a:ext uri="{FF2B5EF4-FFF2-40B4-BE49-F238E27FC236}">
                <a16:creationId xmlns="" xmlns:a16="http://schemas.microsoft.com/office/drawing/2014/main" id="{EECE0C1A-0107-0A7F-609C-1052CA948310}"/>
              </a:ext>
            </a:extLst>
          </p:cNvPr>
          <p:cNvPicPr>
            <a:picLocks noChangeAspect="1"/>
          </p:cNvPicPr>
          <p:nvPr userDrawn="1"/>
        </p:nvPicPr>
        <p:blipFill>
          <a:blip r:embed="rId8"/>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68" r:id="rId1"/>
    <p:sldLayoutId id="2147483692" r:id="rId2"/>
    <p:sldLayoutId id="2147483695" r:id="rId3"/>
    <p:sldLayoutId id="2147483669" r:id="rId4"/>
    <p:sldLayoutId id="2147483664" r:id="rId5"/>
    <p:sldLayoutId id="2147483694" r:id="rId6"/>
  </p:sldLayoutIdLst>
  <p:hf sldNum="0" hdr="0" dt="0"/>
  <p:txStyles>
    <p:titleStyle>
      <a:lvl1pPr marL="0" algn="l" defTabSz="914400" rtl="0" eaLnBrk="1" latinLnBrk="0" hangingPunct="1">
        <a:lnSpc>
          <a:spcPct val="80000"/>
        </a:lnSpc>
        <a:spcBef>
          <a:spcPct val="0"/>
        </a:spcBef>
        <a:buNone/>
        <a:defRPr lang="en-US" sz="3200" b="1" kern="1200" baseline="0" dirty="0">
          <a:solidFill>
            <a:schemeClr val="tx1"/>
          </a:solidFill>
          <a:latin typeface="+mj-lt"/>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4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5" name="Slide number">
            <a:extLst>
              <a:ext uri="{FF2B5EF4-FFF2-40B4-BE49-F238E27FC236}">
                <a16:creationId xmlns="" xmlns:a16="http://schemas.microsoft.com/office/drawing/2014/main" id="{C547A21D-2A8F-FEFE-660B-5ECF70D43F4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12" name="Footer Placeholder 4">
            <a:extLst>
              <a:ext uri="{FF2B5EF4-FFF2-40B4-BE49-F238E27FC236}">
                <a16:creationId xmlns="" xmlns:a16="http://schemas.microsoft.com/office/drawing/2014/main" id="{139EFD31-F99D-6DAD-477F-89FB8BD32F2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 xmlns:a16="http://schemas.microsoft.com/office/drawing/2014/main" id="{F25938C5-1370-BE88-33C8-1B7269A32C46}"/>
              </a:ext>
            </a:extLst>
          </p:cNvPr>
          <p:cNvPicPr>
            <a:picLocks noChangeAspect="1"/>
          </p:cNvPicPr>
          <p:nvPr userDrawn="1"/>
        </p:nvPicPr>
        <p:blipFill>
          <a:blip r:embed="rId4"/>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9" r:id="rId1"/>
    <p:sldLayoutId id="2147483686" r:id="rId2"/>
  </p:sldLayoutIdLst>
  <p:hf sldNum="0" hdr="0" dt="0"/>
  <p:txStyles>
    <p:titleStyle>
      <a:lvl1pPr algn="l" defTabSz="914400" rtl="0" eaLnBrk="1" latinLnBrk="0" hangingPunct="1">
        <a:lnSpc>
          <a:spcPct val="90000"/>
        </a:lnSpc>
        <a:spcBef>
          <a:spcPct val="0"/>
        </a:spcBef>
        <a:buNone/>
        <a:defRPr sz="55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13"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ravanthi-2311/Rubix_Cube_Solver.git" TargetMode="Externa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mailto:sravanthip2311@gmail.co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B32C4AFC-2F4F-6446-FD1E-523B4814AD12}"/>
              </a:ext>
            </a:extLst>
          </p:cNvPr>
          <p:cNvSpPr>
            <a:spLocks noGrp="1"/>
          </p:cNvSpPr>
          <p:nvPr>
            <p:ph type="ftr" sz="quarter" idx="3"/>
          </p:nvPr>
        </p:nvSpPr>
        <p:spPr>
          <a:xfrm>
            <a:off x="0" y="6419850"/>
            <a:ext cx="12192000" cy="103188"/>
          </a:xfrm>
        </p:spPr>
        <p:txBody>
          <a:bodyPr/>
          <a:lstStyle/>
          <a:p>
            <a:r>
              <a:rPr lang="en-US"/>
              <a:t>© 2025 Collins Aerospace. | Collins Aerospace Proprietary – for internal use only. | This document does not include any export controlled technical data.</a:t>
            </a:r>
          </a:p>
        </p:txBody>
      </p:sp>
      <p:sp>
        <p:nvSpPr>
          <p:cNvPr id="3" name="TextBox 2">
            <a:extLst>
              <a:ext uri="{FF2B5EF4-FFF2-40B4-BE49-F238E27FC236}">
                <a16:creationId xmlns="" xmlns:a16="http://schemas.microsoft.com/office/drawing/2014/main" id="{D7FFF0F6-9334-0727-35E8-7030F1C2454C}"/>
              </a:ext>
            </a:extLst>
          </p:cNvPr>
          <p:cNvSpPr txBox="1"/>
          <p:nvPr/>
        </p:nvSpPr>
        <p:spPr>
          <a:xfrm>
            <a:off x="6591631" y="4943925"/>
            <a:ext cx="3847095" cy="369332"/>
          </a:xfrm>
          <a:prstGeom prst="rect">
            <a:avLst/>
          </a:prstGeom>
          <a:noFill/>
        </p:spPr>
        <p:txBody>
          <a:bodyPr wrap="square">
            <a:spAutoFit/>
          </a:bodyPr>
          <a:lstStyle/>
          <a:p>
            <a:r>
              <a:rPr lang="en-US" dirty="0"/>
              <a:t>Hackathon’25 : Solve Rubik’s Cube</a:t>
            </a:r>
          </a:p>
        </p:txBody>
      </p:sp>
    </p:spTree>
    <p:extLst>
      <p:ext uri="{BB962C8B-B14F-4D97-AF65-F5344CB8AC3E}">
        <p14:creationId xmlns:p14="http://schemas.microsoft.com/office/powerpoint/2010/main" val="195805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en-IN" dirty="0" err="1" smtClean="0"/>
              <a:t>GitHub</a:t>
            </a:r>
            <a:r>
              <a:rPr lang="en-IN" dirty="0" smtClean="0"/>
              <a:t> </a:t>
            </a:r>
            <a:r>
              <a:rPr lang="en-IN" dirty="0" smtClean="0"/>
              <a:t>: </a:t>
            </a:r>
            <a:r>
              <a:rPr lang="en-IN" dirty="0" smtClean="0">
                <a:hlinkClick r:id="rId2"/>
              </a:rPr>
              <a:t>https</a:t>
            </a:r>
            <a:r>
              <a:rPr lang="en-IN" dirty="0">
                <a:hlinkClick r:id="rId2"/>
              </a:rPr>
              <a:t>://</a:t>
            </a:r>
            <a:r>
              <a:rPr lang="en-IN" dirty="0" smtClean="0">
                <a:hlinkClick r:id="rId2"/>
              </a:rPr>
              <a:t>github.com/Sravanthi-2311/Rubix_Cube_Solver.git</a:t>
            </a:r>
            <a:endParaRPr lang="en-IN" dirty="0"/>
          </a:p>
          <a:p>
            <a:pPr marL="0" indent="0">
              <a:buNone/>
            </a:pPr>
            <a:endParaRPr lang="en-IN" dirty="0" smtClean="0"/>
          </a:p>
          <a:p>
            <a:pPr marL="0" indent="0">
              <a:buNone/>
            </a:pPr>
            <a:endParaRPr lang="en-IN" dirty="0"/>
          </a:p>
          <a:p>
            <a:pPr marL="0" indent="0">
              <a:buNone/>
            </a:pPr>
            <a:endParaRPr lang="en-IN" dirty="0"/>
          </a:p>
        </p:txBody>
      </p:sp>
      <p:sp>
        <p:nvSpPr>
          <p:cNvPr id="3" name="Title 2"/>
          <p:cNvSpPr>
            <a:spLocks noGrp="1"/>
          </p:cNvSpPr>
          <p:nvPr>
            <p:ph type="title"/>
          </p:nvPr>
        </p:nvSpPr>
        <p:spPr/>
        <p:txBody>
          <a:bodyPr/>
          <a:lstStyle/>
          <a:p>
            <a:r>
              <a:rPr lang="en-IN" dirty="0" smtClean="0"/>
              <a:t>OUTPUT : </a:t>
            </a:r>
            <a:endParaRPr lang="en-IN" dirty="0"/>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pic>
        <p:nvPicPr>
          <p:cNvPr id="6" name="Picture 5"/>
          <p:cNvPicPr>
            <a:picLocks noChangeAspect="1"/>
          </p:cNvPicPr>
          <p:nvPr/>
        </p:nvPicPr>
        <p:blipFill>
          <a:blip r:embed="rId3"/>
          <a:stretch>
            <a:fillRect/>
          </a:stretch>
        </p:blipFill>
        <p:spPr>
          <a:xfrm>
            <a:off x="685799" y="2220707"/>
            <a:ext cx="4489798" cy="352788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044" y="2220707"/>
            <a:ext cx="6674907" cy="3496932"/>
          </a:xfrm>
          <a:prstGeom prst="rect">
            <a:avLst/>
          </a:prstGeom>
        </p:spPr>
      </p:pic>
    </p:spTree>
    <p:extLst>
      <p:ext uri="{BB962C8B-B14F-4D97-AF65-F5344CB8AC3E}">
        <p14:creationId xmlns:p14="http://schemas.microsoft.com/office/powerpoint/2010/main" val="185873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31519" y="1476000"/>
            <a:ext cx="10829543" cy="4315200"/>
          </a:xfrm>
        </p:spPr>
        <p:txBody>
          <a:bodyPr/>
          <a:lstStyle/>
          <a:p>
            <a:pPr marL="0" indent="0">
              <a:buNone/>
            </a:pPr>
            <a:r>
              <a:rPr lang="en-IN" dirty="0" smtClean="0"/>
              <a:t>Output of the final moves </a:t>
            </a:r>
            <a:endParaRPr lang="en-IN" dirty="0"/>
          </a:p>
        </p:txBody>
      </p:sp>
      <p:sp>
        <p:nvSpPr>
          <p:cNvPr id="4" name="Text Placeholder 3"/>
          <p:cNvSpPr>
            <a:spLocks noGrp="1"/>
          </p:cNvSpPr>
          <p:nvPr>
            <p:ph type="body" sz="quarter" idx="15"/>
          </p:nvPr>
        </p:nvSpPr>
        <p:spPr>
          <a:xfrm>
            <a:off x="694944" y="5542595"/>
            <a:ext cx="10820399" cy="643253"/>
          </a:xfrm>
        </p:spPr>
        <p:txBody>
          <a:bodyPr/>
          <a:lstStyle/>
          <a:p>
            <a:r>
              <a:rPr lang="en-US" dirty="0"/>
              <a:t>"A good solution doesn’t just solve the cube – it helps others understand the logic behind it."</a:t>
            </a:r>
            <a:endParaRPr lang="en-IN" dirty="0"/>
          </a:p>
          <a:p>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744" y="2070838"/>
            <a:ext cx="6491176" cy="3237413"/>
          </a:xfrm>
          <a:prstGeom prst="rect">
            <a:avLst/>
          </a:prstGeom>
        </p:spPr>
      </p:pic>
    </p:spTree>
    <p:extLst>
      <p:ext uri="{BB962C8B-B14F-4D97-AF65-F5344CB8AC3E}">
        <p14:creationId xmlns:p14="http://schemas.microsoft.com/office/powerpoint/2010/main" val="356630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lgn="just">
              <a:buNone/>
            </a:pPr>
            <a:endParaRPr lang="en-IN" dirty="0" smtClean="0"/>
          </a:p>
          <a:p>
            <a:pPr marL="0" indent="0" algn="just">
              <a:buNone/>
            </a:pPr>
            <a:endParaRPr lang="en-IN" dirty="0"/>
          </a:p>
          <a:p>
            <a:pPr marL="0" indent="0" algn="just">
              <a:buNone/>
            </a:pPr>
            <a:endParaRPr lang="en-IN" dirty="0" smtClean="0"/>
          </a:p>
          <a:p>
            <a:pPr marL="0" indent="0" algn="just">
              <a:buNone/>
            </a:pPr>
            <a:r>
              <a:rPr lang="en-IN" dirty="0" smtClean="0"/>
              <a:t>					THANK YOU </a:t>
            </a:r>
          </a:p>
          <a:p>
            <a:pPr marL="0" indent="0" algn="just">
              <a:buNone/>
            </a:pPr>
            <a:endParaRPr lang="en-IN" dirty="0"/>
          </a:p>
          <a:p>
            <a:pPr marL="0" indent="0" algn="just">
              <a:buNone/>
            </a:pPr>
            <a:r>
              <a:rPr lang="en-IN" dirty="0"/>
              <a:t>	</a:t>
            </a:r>
            <a:r>
              <a:rPr lang="en-IN" dirty="0" smtClean="0"/>
              <a:t>						</a:t>
            </a:r>
            <a:r>
              <a:rPr lang="en-IN" dirty="0" err="1" smtClean="0"/>
              <a:t>P.Sravanthi</a:t>
            </a:r>
            <a:endParaRPr lang="en-IN" dirty="0" smtClean="0"/>
          </a:p>
          <a:p>
            <a:pPr marL="0" indent="0" algn="just">
              <a:buNone/>
            </a:pPr>
            <a:r>
              <a:rPr lang="en-IN" dirty="0" smtClean="0"/>
              <a:t>                                                                 </a:t>
            </a:r>
            <a:r>
              <a:rPr lang="en-IN" dirty="0" smtClean="0">
                <a:hlinkClick r:id="rId2"/>
              </a:rPr>
              <a:t>sravanthip2311@gmail.com</a:t>
            </a:r>
            <a:endParaRPr lang="en-IN" dirty="0" smtClean="0"/>
          </a:p>
          <a:p>
            <a:pPr marL="0" indent="0" algn="just">
              <a:buNone/>
            </a:pPr>
            <a:r>
              <a:rPr lang="en-IN" dirty="0"/>
              <a:t>	</a:t>
            </a:r>
            <a:r>
              <a:rPr lang="en-IN" dirty="0" smtClean="0"/>
              <a:t>						9014573349</a:t>
            </a:r>
          </a:p>
        </p:txBody>
      </p:sp>
      <p:sp>
        <p:nvSpPr>
          <p:cNvPr id="4" name="Text Placeholder 3"/>
          <p:cNvSpPr>
            <a:spLocks noGrp="1"/>
          </p:cNvSpPr>
          <p:nvPr>
            <p:ph type="body" sz="quarter" idx="15"/>
          </p:nvPr>
        </p:nvSpPr>
        <p:spPr/>
        <p:txBody>
          <a:bodyPr/>
          <a:lstStyle/>
          <a:p>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2476773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 Placeholder 449">
            <a:extLst>
              <a:ext uri="{FF2B5EF4-FFF2-40B4-BE49-F238E27FC236}">
                <a16:creationId xmlns="" xmlns:a16="http://schemas.microsoft.com/office/drawing/2014/main" id="{C0374650-FE74-0F5F-C73B-539FB421CB88}"/>
              </a:ext>
            </a:extLst>
          </p:cNvPr>
          <p:cNvSpPr>
            <a:spLocks noGrp="1"/>
          </p:cNvSpPr>
          <p:nvPr>
            <p:ph type="body" sz="quarter" idx="13"/>
          </p:nvPr>
        </p:nvSpPr>
        <p:spPr>
          <a:xfrm>
            <a:off x="685800" y="906496"/>
            <a:ext cx="5977394" cy="4884704"/>
          </a:xfrm>
          <a:ln>
            <a:solidFill>
              <a:srgbClr val="00B050"/>
            </a:solidFill>
          </a:ln>
        </p:spPr>
        <p:txBody>
          <a:bodyPr/>
          <a:lstStyle/>
          <a:p>
            <a:pPr marL="0" indent="0">
              <a:buNone/>
            </a:pPr>
            <a:r>
              <a:rPr lang="en-US" sz="1200" dirty="0">
                <a:latin typeface="Arial" panose="020B0604020202020204" pitchFamily="34" charset="0"/>
                <a:cs typeface="Arial" panose="020B0604020202020204" pitchFamily="34" charset="0"/>
              </a:rPr>
              <a:t>Overview</a:t>
            </a:r>
          </a:p>
          <a:p>
            <a:pPr marL="0" indent="0">
              <a:buNone/>
            </a:pPr>
            <a:r>
              <a:rPr lang="en-US" sz="1200" dirty="0">
                <a:latin typeface="Arial" panose="020B0604020202020204" pitchFamily="34" charset="0"/>
                <a:cs typeface="Arial" panose="020B0604020202020204" pitchFamily="34" charset="0"/>
              </a:rPr>
              <a:t>Participants are challenged to </a:t>
            </a:r>
            <a:r>
              <a:rPr lang="en-US" sz="1200" b="1" dirty="0">
                <a:latin typeface="Arial" panose="020B0604020202020204" pitchFamily="34" charset="0"/>
                <a:cs typeface="Arial" panose="020B0604020202020204" pitchFamily="34" charset="0"/>
              </a:rPr>
              <a:t>design and implement an algorithm that can solve a standard 3x3 Rubik’s Cube</a:t>
            </a:r>
            <a:r>
              <a:rPr lang="en-US" sz="1200" dirty="0">
                <a:latin typeface="Arial" panose="020B0604020202020204" pitchFamily="34" charset="0"/>
                <a:cs typeface="Arial" panose="020B0604020202020204" pitchFamily="34" charset="0"/>
              </a:rPr>
              <a:t> from any scrambled state. The solution must mimic the real-world logic of solving a cube through a sequence of valid moves.</a:t>
            </a:r>
          </a:p>
          <a:p>
            <a:pPr marL="0" indent="0">
              <a:buNone/>
            </a:pPr>
            <a:r>
              <a:rPr lang="en-US" sz="1050" b="1" dirty="0">
                <a:latin typeface="Arial" panose="020B0604020202020204" pitchFamily="34" charset="0"/>
                <a:cs typeface="Arial" panose="020B0604020202020204" pitchFamily="34" charset="0"/>
              </a:rPr>
              <a:t>What We’re Looking For : </a:t>
            </a:r>
            <a:r>
              <a:rPr lang="en-US" sz="1050" dirty="0">
                <a:latin typeface="Arial" panose="020B0604020202020204" pitchFamily="34" charset="0"/>
                <a:cs typeface="Arial" panose="020B0604020202020204" pitchFamily="34" charset="0"/>
              </a:rPr>
              <a:t>🔍</a:t>
            </a:r>
            <a:endParaRPr lang="en-US" sz="1050" b="1" dirty="0">
              <a:latin typeface="Arial" panose="020B0604020202020204" pitchFamily="34" charset="0"/>
              <a:cs typeface="Arial" panose="020B0604020202020204" pitchFamily="34" charset="0"/>
            </a:endParaRPr>
          </a:p>
          <a:p>
            <a:pPr>
              <a:buNone/>
            </a:pPr>
            <a:r>
              <a:rPr lang="en-US" sz="1050" b="1" dirty="0"/>
              <a:t>Problem-Solving Approach</a:t>
            </a:r>
          </a:p>
          <a:p>
            <a:pPr>
              <a:buFont typeface="Arial" panose="020B0604020202020204" pitchFamily="34" charset="0"/>
              <a:buChar char="•"/>
            </a:pPr>
            <a:r>
              <a:rPr lang="en-US" sz="1050" dirty="0"/>
              <a:t>How do you break down the problem?</a:t>
            </a:r>
          </a:p>
          <a:p>
            <a:pPr>
              <a:buFont typeface="Arial" panose="020B0604020202020204" pitchFamily="34" charset="0"/>
              <a:buChar char="•"/>
            </a:pPr>
            <a:r>
              <a:rPr lang="en-US" sz="1050" dirty="0"/>
              <a:t>How do you model the cube’s state and transitions?</a:t>
            </a:r>
          </a:p>
          <a:p>
            <a:pPr>
              <a:buNone/>
            </a:pPr>
            <a:r>
              <a:rPr lang="en-US" sz="1050" b="1" dirty="0"/>
              <a:t>Use of Data Structures</a:t>
            </a:r>
          </a:p>
          <a:p>
            <a:pPr>
              <a:buFont typeface="Arial" panose="020B0604020202020204" pitchFamily="34" charset="0"/>
              <a:buChar char="•"/>
            </a:pPr>
            <a:r>
              <a:rPr lang="en-US" sz="1050" dirty="0"/>
              <a:t>How do you represent the cube internally (e.g., arrays, trees, graphs)?</a:t>
            </a:r>
          </a:p>
          <a:p>
            <a:pPr>
              <a:buFont typeface="Arial" panose="020B0604020202020204" pitchFamily="34" charset="0"/>
              <a:buChar char="•"/>
            </a:pPr>
            <a:r>
              <a:rPr lang="en-US" sz="1050" dirty="0"/>
              <a:t>Use of efficient structures to track states and operations.</a:t>
            </a:r>
          </a:p>
          <a:p>
            <a:pPr>
              <a:buNone/>
            </a:pPr>
            <a:r>
              <a:rPr lang="en-US" sz="1050" b="1" dirty="0"/>
              <a:t>State Prediction Logic</a:t>
            </a:r>
          </a:p>
          <a:p>
            <a:pPr>
              <a:buFont typeface="Arial" panose="020B0604020202020204" pitchFamily="34" charset="0"/>
              <a:buChar char="•"/>
            </a:pPr>
            <a:r>
              <a:rPr lang="en-US" sz="1050" dirty="0"/>
              <a:t>Ability to track and predict cube state after each move.</a:t>
            </a:r>
          </a:p>
          <a:p>
            <a:pPr>
              <a:buFont typeface="Arial" panose="020B0604020202020204" pitchFamily="34" charset="0"/>
              <a:buChar char="•"/>
            </a:pPr>
            <a:r>
              <a:rPr lang="en-US" sz="1050" dirty="0"/>
              <a:t>Design of a move engine to simulate rotations and track permutations.</a:t>
            </a:r>
          </a:p>
          <a:p>
            <a:pPr>
              <a:buNone/>
            </a:pPr>
            <a:r>
              <a:rPr lang="en-US" sz="1050" b="1" dirty="0"/>
              <a:t>Algorithm Efficiency</a:t>
            </a:r>
          </a:p>
          <a:p>
            <a:pPr>
              <a:buFont typeface="Arial" panose="020B0604020202020204" pitchFamily="34" charset="0"/>
              <a:buChar char="•"/>
            </a:pPr>
            <a:r>
              <a:rPr lang="en-US" sz="1050" dirty="0"/>
              <a:t>How fast can your solution reach the solved state?</a:t>
            </a:r>
          </a:p>
          <a:p>
            <a:pPr>
              <a:buFont typeface="Arial" panose="020B0604020202020204" pitchFamily="34" charset="0"/>
              <a:buChar char="•"/>
            </a:pPr>
            <a:r>
              <a:rPr lang="en-US" sz="1050" dirty="0"/>
              <a:t>Complexity (time and space) of your algorithm.</a:t>
            </a:r>
          </a:p>
          <a:p>
            <a:pPr>
              <a:buNone/>
            </a:pPr>
            <a:r>
              <a:rPr lang="en-US" sz="1050" b="1" dirty="0"/>
              <a:t>Bonus Evaluation Areas</a:t>
            </a:r>
          </a:p>
          <a:p>
            <a:pPr>
              <a:buFont typeface="Arial" panose="020B0604020202020204" pitchFamily="34" charset="0"/>
              <a:buChar char="•"/>
            </a:pPr>
            <a:r>
              <a:rPr lang="en-US" sz="1050" dirty="0"/>
              <a:t>Creativity in solution design.</a:t>
            </a:r>
          </a:p>
          <a:p>
            <a:pPr>
              <a:buFont typeface="Arial" panose="020B0604020202020204" pitchFamily="34" charset="0"/>
              <a:buChar char="•"/>
            </a:pPr>
            <a:r>
              <a:rPr lang="en-US" sz="1050" dirty="0"/>
              <a:t>Visual simulation or cube UI (optional but Wow factor).</a:t>
            </a:r>
          </a:p>
          <a:p>
            <a:pPr>
              <a:buFont typeface="Arial" panose="020B0604020202020204" pitchFamily="34" charset="0"/>
              <a:buChar char="•"/>
            </a:pPr>
            <a:r>
              <a:rPr lang="en-US" sz="1050" dirty="0"/>
              <a:t>Scalability for different cube sizes (2x2, 4x4, etc.) : Optional</a:t>
            </a:r>
          </a:p>
          <a:p>
            <a:pPr marL="0" indent="0">
              <a:buNone/>
            </a:pPr>
            <a:endParaRPr lang="en-US" sz="1400" dirty="0">
              <a:latin typeface="Arial" panose="020B0604020202020204" pitchFamily="34" charset="0"/>
              <a:cs typeface="Arial" panose="020B0604020202020204" pitchFamily="34" charset="0"/>
            </a:endParaRPr>
          </a:p>
        </p:txBody>
      </p:sp>
      <p:sp>
        <p:nvSpPr>
          <p:cNvPr id="449" name="Title 448">
            <a:extLst>
              <a:ext uri="{FF2B5EF4-FFF2-40B4-BE49-F238E27FC236}">
                <a16:creationId xmlns="" xmlns:a16="http://schemas.microsoft.com/office/drawing/2014/main" id="{AB159FC5-A060-39EB-265B-FC41BDCA60FF}"/>
              </a:ext>
            </a:extLst>
          </p:cNvPr>
          <p:cNvSpPr>
            <a:spLocks noGrp="1"/>
          </p:cNvSpPr>
          <p:nvPr>
            <p:ph type="title"/>
          </p:nvPr>
        </p:nvSpPr>
        <p:spPr>
          <a:xfrm>
            <a:off x="685799" y="319515"/>
            <a:ext cx="10811256" cy="352637"/>
          </a:xfrm>
        </p:spPr>
        <p:txBody>
          <a:bodyPr/>
          <a:lstStyle/>
          <a:p>
            <a:r>
              <a:rPr lang="en-US" dirty="0"/>
              <a:t>Solve Rubik’s Cube</a:t>
            </a:r>
          </a:p>
        </p:txBody>
      </p:sp>
      <p:sp>
        <p:nvSpPr>
          <p:cNvPr id="451" name="Text Placeholder 450">
            <a:extLst>
              <a:ext uri="{FF2B5EF4-FFF2-40B4-BE49-F238E27FC236}">
                <a16:creationId xmlns="" xmlns:a16="http://schemas.microsoft.com/office/drawing/2014/main" id="{D8BBC8B1-68C8-BB92-1945-D938B05E8E6B}"/>
              </a:ext>
            </a:extLst>
          </p:cNvPr>
          <p:cNvSpPr>
            <a:spLocks noGrp="1"/>
          </p:cNvSpPr>
          <p:nvPr>
            <p:ph type="body" sz="quarter" idx="15"/>
          </p:nvPr>
        </p:nvSpPr>
        <p:spPr/>
        <p:txBody>
          <a:bodyPr/>
          <a:lstStyle/>
          <a:p>
            <a:r>
              <a:rPr lang="en-US" dirty="0"/>
              <a:t>It’s Not Just a Puzzle - It’s a Test of Mind, Math, and Moves!</a:t>
            </a:r>
          </a:p>
        </p:txBody>
      </p:sp>
      <p:sp>
        <p:nvSpPr>
          <p:cNvPr id="4" name="Footer Placeholder 3">
            <a:extLst>
              <a:ext uri="{FF2B5EF4-FFF2-40B4-BE49-F238E27FC236}">
                <a16:creationId xmlns="" xmlns:a16="http://schemas.microsoft.com/office/drawing/2014/main" id="{E252564A-E71D-6AF5-35D0-0F99226F1366}"/>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2" name="Rectangle 1">
            <a:extLst>
              <a:ext uri="{FF2B5EF4-FFF2-40B4-BE49-F238E27FC236}">
                <a16:creationId xmlns="" xmlns:a16="http://schemas.microsoft.com/office/drawing/2014/main" id="{4644192F-AC12-6360-F4A9-2BDB7242CCD7}"/>
              </a:ext>
            </a:extLst>
          </p:cNvPr>
          <p:cNvSpPr>
            <a:spLocks noChangeArrowheads="1"/>
          </p:cNvSpPr>
          <p:nvPr/>
        </p:nvSpPr>
        <p:spPr bwMode="auto">
          <a:xfrm>
            <a:off x="7402664" y="4505041"/>
            <a:ext cx="4007459" cy="1323439"/>
          </a:xfrm>
          <a:prstGeom prst="rect">
            <a:avLst/>
          </a:prstGeom>
          <a:noFill/>
          <a:ln>
            <a:solidFill>
              <a:srgbClr val="00B0F0"/>
            </a:solidFill>
          </a:ln>
        </p:spPr>
        <p:txBody>
          <a:bodyPr vert="horz" lIns="0" tIns="0" rIns="0" bIns="0" rtlCol="0">
            <a:noAutofit/>
          </a:bodyPr>
          <a:lstStyle/>
          <a:p>
            <a:pPr marL="171450" indent="-171450">
              <a:spcAft>
                <a:spcPts val="600"/>
              </a:spcAft>
              <a:buSzPct val="100000"/>
              <a:buFont typeface="Arial" panose="020B0604020202020204" pitchFamily="34" charset="0"/>
              <a:buChar char="•"/>
            </a:pPr>
            <a:r>
              <a:rPr lang="en-US" altLang="en-US" sz="1200" b="1" dirty="0">
                <a:latin typeface="Arial" panose="020B0604020202020204" pitchFamily="34" charset="0"/>
                <a:cs typeface="Arial" panose="020B0604020202020204" pitchFamily="34" charset="0"/>
              </a:rPr>
              <a:t>Deliverables:</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Working algorithm (code)</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Brief walkthrough/presentation of your approach</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Output example(s) from your solver</a:t>
            </a:r>
          </a:p>
          <a:p>
            <a:pPr>
              <a:spcAft>
                <a:spcPts val="600"/>
              </a:spcAft>
              <a:buSzPct val="100000"/>
              <a:buFont typeface="Arial" panose="020B0604020202020204" pitchFamily="34" charset="0"/>
              <a:buNone/>
            </a:pPr>
            <a:endParaRPr lang="en-US" altLang="en-US" sz="1200" dirty="0">
              <a:latin typeface="Arial" panose="020B0604020202020204" pitchFamily="34" charset="0"/>
              <a:cs typeface="Arial" panose="020B0604020202020204" pitchFamily="34" charset="0"/>
            </a:endParaRPr>
          </a:p>
        </p:txBody>
      </p:sp>
      <p:pic>
        <p:nvPicPr>
          <p:cNvPr id="1029" name="Picture 5" descr="Beginner's Method to Solve a 3x3 Cube">
            <a:extLst>
              <a:ext uri="{FF2B5EF4-FFF2-40B4-BE49-F238E27FC236}">
                <a16:creationId xmlns="" xmlns:a16="http://schemas.microsoft.com/office/drawing/2014/main" id="{68D9B151-3CDB-8D32-7AF3-4891C4088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395" y="1067084"/>
            <a:ext cx="4213660" cy="247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38911" y="1212285"/>
            <a:ext cx="10829543" cy="4315200"/>
          </a:xfrm>
        </p:spPr>
        <p:txBody>
          <a:bodyPr/>
          <a:lstStyle/>
          <a:p>
            <a:pPr marL="0" indent="0">
              <a:buNone/>
            </a:pPr>
            <a:endParaRPr lang="en-IN" dirty="0" smtClean="0"/>
          </a:p>
          <a:p>
            <a:pPr marL="0" indent="0">
              <a:buNone/>
            </a:pPr>
            <a:endParaRPr lang="en-IN" dirty="0"/>
          </a:p>
        </p:txBody>
      </p:sp>
      <p:sp>
        <p:nvSpPr>
          <p:cNvPr id="3" name="Title 2"/>
          <p:cNvSpPr>
            <a:spLocks noGrp="1"/>
          </p:cNvSpPr>
          <p:nvPr>
            <p:ph type="title"/>
          </p:nvPr>
        </p:nvSpPr>
        <p:spPr/>
        <p:txBody>
          <a:bodyPr/>
          <a:lstStyle/>
          <a:p>
            <a:r>
              <a:rPr lang="en-IN" dirty="0" smtClean="0"/>
              <a:t>Title : Vision-Based Rubik’s Cube Solver</a:t>
            </a:r>
            <a:r>
              <a:rPr lang="en-IN" dirty="0"/>
              <a:t/>
            </a:r>
            <a:br>
              <a:rPr lang="en-IN" dirty="0"/>
            </a:br>
            <a:r>
              <a:rPr lang="en-IN" dirty="0" smtClean="0"/>
              <a:t>		</a:t>
            </a:r>
            <a:r>
              <a:rPr lang="en-US" sz="2400" b="0" dirty="0"/>
              <a:t>Solving the cube using a webcam and 3D intelligence</a:t>
            </a:r>
            <a:endParaRPr lang="en-IN" sz="2400" b="0" dirty="0"/>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dirty="0" smtClean="0"/>
              <a:t>© 2025 Collins Aerospace. | Collins Aerospace Proprietary – for internal use only. | This document does not include any export controlled technical data.</a:t>
            </a:r>
            <a:endParaRPr lang="en-US" dirty="0"/>
          </a:p>
        </p:txBody>
      </p:sp>
      <p:sp>
        <p:nvSpPr>
          <p:cNvPr id="6" name="Rectangle 5"/>
          <p:cNvSpPr/>
          <p:nvPr/>
        </p:nvSpPr>
        <p:spPr>
          <a:xfrm>
            <a:off x="1024128" y="4941619"/>
            <a:ext cx="10652759" cy="523220"/>
          </a:xfrm>
          <a:prstGeom prst="rect">
            <a:avLst/>
          </a:prstGeom>
        </p:spPr>
        <p:txBody>
          <a:bodyPr wrap="square">
            <a:spAutoFit/>
          </a:bodyPr>
          <a:lstStyle/>
          <a:p>
            <a:r>
              <a:rPr lang="en-IN" sz="2800" dirty="0" smtClean="0"/>
              <a:t>            	             "</a:t>
            </a:r>
            <a:r>
              <a:rPr lang="en-IN" sz="2800" dirty="0"/>
              <a:t>Scan. Solve. Simulate."</a:t>
            </a:r>
          </a:p>
        </p:txBody>
      </p:sp>
      <p:pic>
        <p:nvPicPr>
          <p:cNvPr id="1028" name="Picture 4" descr="CubeSolver AI - Magic Cube 3D - Apps on Google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39" y="1880876"/>
            <a:ext cx="2722467" cy="27224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gorithm - Free networkin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103" y="2239566"/>
            <a:ext cx="1809345" cy="18093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bicDB: The Story Behind an All-in-One Rubik's Cube App | by Isaac Vega  Rodriguez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8845" y="1880876"/>
            <a:ext cx="2792963" cy="272246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3813048" y="3242110"/>
            <a:ext cx="1391055" cy="49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7110619" y="3242110"/>
            <a:ext cx="1391055" cy="49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775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7992" y="612648"/>
            <a:ext cx="10829543" cy="5135940"/>
          </a:xfrm>
        </p:spPr>
        <p:txBody>
          <a:bodyPr/>
          <a:lstStyle/>
          <a:p>
            <a:pPr marL="0" indent="0" algn="just">
              <a:buNone/>
            </a:pPr>
            <a:r>
              <a:rPr lang="en-US" b="1" dirty="0"/>
              <a:t>Problem Statement:</a:t>
            </a:r>
          </a:p>
          <a:p>
            <a:pPr algn="just"/>
            <a:r>
              <a:rPr lang="en-US" dirty="0"/>
              <a:t>Solving a 3x3 Rubik’s Cube requires understanding the cube's configuration and applying a sequence of valid moves.</a:t>
            </a:r>
          </a:p>
          <a:p>
            <a:pPr algn="just"/>
            <a:r>
              <a:rPr lang="en-US" dirty="0"/>
              <a:t>Manually solving it is complex for beginners and time-consuming even for experts</a:t>
            </a:r>
            <a:r>
              <a:rPr lang="en-US" dirty="0" smtClean="0"/>
              <a:t>.</a:t>
            </a:r>
          </a:p>
          <a:p>
            <a:pPr marL="0" indent="0" algn="just">
              <a:buNone/>
            </a:pPr>
            <a:endParaRPr lang="en-US" dirty="0"/>
          </a:p>
          <a:p>
            <a:pPr marL="0" indent="0" algn="just">
              <a:buNone/>
            </a:pPr>
            <a:r>
              <a:rPr lang="en-US" b="1" dirty="0" smtClean="0"/>
              <a:t>Objective:</a:t>
            </a:r>
          </a:p>
          <a:p>
            <a:pPr marL="0" indent="0" algn="just">
              <a:buNone/>
            </a:pPr>
            <a:r>
              <a:rPr lang="en-US" dirty="0" smtClean="0"/>
              <a:t>Design </a:t>
            </a:r>
            <a:r>
              <a:rPr lang="en-US" dirty="0"/>
              <a:t>and implement an algorithm that mimics human solving logic by scanning a real cube using a camera and solving it digitally</a:t>
            </a:r>
            <a:r>
              <a:rPr lang="en-US" dirty="0" smtClean="0"/>
              <a:t>.</a:t>
            </a:r>
            <a:endParaRPr lang="en-US" b="1" dirty="0"/>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424471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94944" y="1143000"/>
            <a:ext cx="10829543" cy="4346448"/>
          </a:xfrm>
        </p:spPr>
        <p:txBody>
          <a:bodyPr/>
          <a:lstStyle/>
          <a:p>
            <a:pPr marL="0" indent="0">
              <a:buNone/>
            </a:pPr>
            <a:r>
              <a:rPr lang="en-US" sz="1400" b="1" dirty="0"/>
              <a:t>1. How do you break down the problem</a:t>
            </a:r>
            <a:r>
              <a:rPr lang="en-US" sz="1400" b="1" dirty="0" smtClean="0"/>
              <a:t>?</a:t>
            </a:r>
          </a:p>
          <a:p>
            <a:pPr marL="0" indent="0">
              <a:buNone/>
            </a:pPr>
            <a:r>
              <a:rPr lang="en-US" sz="1400" b="1" dirty="0" smtClean="0"/>
              <a:t>Module </a:t>
            </a:r>
            <a:r>
              <a:rPr lang="en-US" sz="1400" b="1" dirty="0"/>
              <a:t>1: User Input &amp; State Acquisition (The "Eyes")</a:t>
            </a:r>
            <a:endParaRPr lang="en-US" sz="1400" dirty="0"/>
          </a:p>
          <a:p>
            <a:pPr lvl="1"/>
            <a:r>
              <a:rPr lang="en-US" sz="1400" b="1" dirty="0"/>
              <a:t>Problem:</a:t>
            </a:r>
            <a:r>
              <a:rPr lang="en-US" sz="1400" dirty="0"/>
              <a:t> How can a user input a scrambled cube's state easily and accurately?</a:t>
            </a:r>
          </a:p>
          <a:p>
            <a:pPr lvl="1"/>
            <a:r>
              <a:rPr lang="en-US" sz="1400" b="1" dirty="0"/>
              <a:t>Solution:</a:t>
            </a:r>
            <a:r>
              <a:rPr lang="en-US" sz="1400" dirty="0"/>
              <a:t> P</a:t>
            </a:r>
            <a:r>
              <a:rPr lang="en-US" sz="1400" dirty="0" smtClean="0"/>
              <a:t>ivoted </a:t>
            </a:r>
            <a:r>
              <a:rPr lang="en-US" sz="1400" dirty="0"/>
              <a:t>away from a tedious manual input method to an innovative </a:t>
            </a:r>
            <a:r>
              <a:rPr lang="en-US" sz="1400" b="1" dirty="0"/>
              <a:t>camera-based scanning interface</a:t>
            </a:r>
            <a:r>
              <a:rPr lang="en-US" sz="1400" dirty="0"/>
              <a:t>. This eliminates user error and provides an intuitive "point-and-shoot" experience. This module's sole job is to see the cube and capture its colors.</a:t>
            </a:r>
          </a:p>
          <a:p>
            <a:pPr marL="0" indent="0">
              <a:buNone/>
            </a:pPr>
            <a:r>
              <a:rPr lang="en-US" sz="1400" b="1" dirty="0"/>
              <a:t>Module 2: Computer Vision &amp; State Translation (The "Brainstem")</a:t>
            </a:r>
            <a:endParaRPr lang="en-US" sz="1400" dirty="0"/>
          </a:p>
          <a:p>
            <a:pPr lvl="1"/>
            <a:r>
              <a:rPr lang="en-US" sz="1400" b="1" dirty="0"/>
              <a:t>Problem:</a:t>
            </a:r>
            <a:r>
              <a:rPr lang="en-US" sz="1400" dirty="0"/>
              <a:t> How do we convert the raw camera image into a format a computer can understand?</a:t>
            </a:r>
          </a:p>
          <a:p>
            <a:pPr lvl="1"/>
            <a:r>
              <a:rPr lang="en-US" sz="1400" b="1" dirty="0"/>
              <a:t>Solution:</a:t>
            </a:r>
            <a:r>
              <a:rPr lang="en-US" sz="1400" dirty="0"/>
              <a:t> We developed a lightweight computer vision engine in JavaScript. It samples pixels from the video feed, intelligently matches them to the closest known cube colors, and translates the six scanned faces into a single, standardized 54-character "state string."</a:t>
            </a:r>
          </a:p>
          <a:p>
            <a:pPr marL="0" indent="0">
              <a:buNone/>
            </a:pPr>
            <a:r>
              <a:rPr lang="en-US" sz="1400" b="1" dirty="0"/>
              <a:t>Module 3: The Solving Engine (The "Grandmaster")</a:t>
            </a:r>
            <a:endParaRPr lang="en-US" sz="1400" dirty="0"/>
          </a:p>
          <a:p>
            <a:pPr lvl="1"/>
            <a:r>
              <a:rPr lang="en-US" sz="1400" b="1" dirty="0"/>
              <a:t>Problem:</a:t>
            </a:r>
            <a:r>
              <a:rPr lang="en-US" sz="1400" dirty="0"/>
              <a:t> How do we find the most efficient solution from any given state?</a:t>
            </a:r>
          </a:p>
          <a:p>
            <a:pPr lvl="1"/>
            <a:r>
              <a:rPr lang="en-US" sz="1400" b="1" dirty="0"/>
              <a:t>Solution:</a:t>
            </a:r>
            <a:r>
              <a:rPr lang="en-US" sz="1400" dirty="0"/>
              <a:t> We made a strategic decision to integrate a proven, world-class solving library, </a:t>
            </a:r>
            <a:r>
              <a:rPr lang="en-US" sz="1400" b="1" dirty="0"/>
              <a:t>Cube.js</a:t>
            </a:r>
            <a:r>
              <a:rPr lang="en-US" sz="1400" dirty="0"/>
              <a:t>. This guarantees a highly optimal and correct solution every time, allowing us to focus on building the innovative interface around it.</a:t>
            </a:r>
          </a:p>
          <a:p>
            <a:pPr marL="0" indent="0">
              <a:buNone/>
            </a:pPr>
            <a:r>
              <a:rPr lang="en-US" sz="1400" b="1" dirty="0"/>
              <a:t>Module 4: Visualization &amp; User Feedback (The "Show")</a:t>
            </a:r>
            <a:endParaRPr lang="en-US" sz="1400" dirty="0"/>
          </a:p>
          <a:p>
            <a:pPr lvl="1"/>
            <a:r>
              <a:rPr lang="en-US" sz="1400" b="1" dirty="0"/>
              <a:t>Problem:</a:t>
            </a:r>
            <a:r>
              <a:rPr lang="en-US" sz="1400" dirty="0"/>
              <a:t> How do we present the solution back to the user in a clear and engaging way?</a:t>
            </a:r>
          </a:p>
          <a:p>
            <a:pPr lvl="1"/>
            <a:r>
              <a:rPr lang="en-US" sz="1400" b="1" dirty="0"/>
              <a:t>Solution:</a:t>
            </a:r>
            <a:r>
              <a:rPr lang="en-US" sz="1400" dirty="0"/>
              <a:t> We used </a:t>
            </a:r>
            <a:r>
              <a:rPr lang="en-US" sz="1400" b="1" dirty="0"/>
              <a:t>Three.js</a:t>
            </a:r>
            <a:r>
              <a:rPr lang="en-US" sz="1400" dirty="0"/>
              <a:t> to render a polished 3D model of the cube. The solution provided by the solver is then animated step-by-step, providing a satisfying visual payoff that confirms the solution's validity.</a:t>
            </a:r>
          </a:p>
        </p:txBody>
      </p:sp>
      <p:sp>
        <p:nvSpPr>
          <p:cNvPr id="3" name="Title 2"/>
          <p:cNvSpPr>
            <a:spLocks noGrp="1"/>
          </p:cNvSpPr>
          <p:nvPr>
            <p:ph type="title"/>
          </p:nvPr>
        </p:nvSpPr>
        <p:spPr/>
        <p:txBody>
          <a:bodyPr/>
          <a:lstStyle/>
          <a:p>
            <a:r>
              <a:rPr lang="en-IN" dirty="0" smtClean="0"/>
              <a:t>Problem solving approach : </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3787841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93775" y="836546"/>
            <a:ext cx="10829543" cy="4315200"/>
          </a:xfrm>
        </p:spPr>
        <p:txBody>
          <a:bodyPr/>
          <a:lstStyle/>
          <a:p>
            <a:pPr marL="0" indent="0">
              <a:buNone/>
            </a:pPr>
            <a:r>
              <a:rPr lang="en-US" sz="1600" b="1" dirty="0"/>
              <a:t>2. How do you model the cube's state and transitions</a:t>
            </a:r>
            <a:r>
              <a:rPr lang="en-US" sz="1600" b="1" dirty="0" smtClean="0"/>
              <a:t>?</a:t>
            </a:r>
          </a:p>
          <a:p>
            <a:pPr marL="0" indent="0">
              <a:buNone/>
            </a:pPr>
            <a:endParaRPr lang="en-US" sz="1600" b="1" dirty="0"/>
          </a:p>
          <a:p>
            <a:r>
              <a:rPr lang="en-US" sz="1600" b="1" dirty="0"/>
              <a:t>State Modeling:</a:t>
            </a:r>
            <a:r>
              <a:rPr lang="en-US" sz="1600" dirty="0"/>
              <a:t> We represent the cube's state using the most efficient and standard format available: a </a:t>
            </a:r>
            <a:r>
              <a:rPr lang="en-US" sz="1600" b="1" dirty="0"/>
              <a:t>54-character string</a:t>
            </a:r>
            <a:r>
              <a:rPr lang="en-US" sz="1600" dirty="0"/>
              <a:t>. Each character in the string corresponds to a single sticker on the cube, using letters like 'U' for the Up-face color (White), 'F' for the Front-face color (Blue), etc. This model is compact, easy to manage, and is the required input for the high-performance solving library.</a:t>
            </a:r>
          </a:p>
          <a:p>
            <a:r>
              <a:rPr lang="en-US" sz="1600" b="1" dirty="0"/>
              <a:t>Transition Modeling:</a:t>
            </a:r>
            <a:r>
              <a:rPr lang="en-US" sz="1600" dirty="0"/>
              <a:t> We have a clear separation of concerns for transitions:</a:t>
            </a:r>
          </a:p>
          <a:p>
            <a:pPr lvl="1"/>
            <a:r>
              <a:rPr lang="en-US" sz="1600" b="1" dirty="0"/>
              <a:t>Logical Transitions:</a:t>
            </a:r>
            <a:r>
              <a:rPr lang="en-US" sz="1600" dirty="0"/>
              <a:t> The "move engine" that tracks permutations is handled entirely by the Cube.js library. It contains a perfect mathematical model of how a move like 'R' or "U'" permutes the 54-sticker state string.</a:t>
            </a:r>
          </a:p>
          <a:p>
            <a:pPr lvl="1"/>
            <a:r>
              <a:rPr lang="en-US" sz="1600" b="1" dirty="0"/>
              <a:t>Visual Transitions:</a:t>
            </a:r>
            <a:r>
              <a:rPr lang="en-US" sz="1600" dirty="0"/>
              <a:t> Our custom code is responsible for the </a:t>
            </a:r>
            <a:r>
              <a:rPr lang="en-US" sz="1600" i="1" dirty="0"/>
              <a:t>visual</a:t>
            </a:r>
            <a:r>
              <a:rPr lang="en-US" sz="1600" dirty="0"/>
              <a:t> transition engine. The performMoveAnimation function takes a move name (e.g., 'F2') and translates it into a physical rotation of the correct cubies in the 3D scene, ensuring the visual model always matches the logical solution.</a:t>
            </a:r>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
        <p:nvSpPr>
          <p:cNvPr id="6" name="Rectangle 1"/>
          <p:cNvSpPr>
            <a:spLocks noChangeArrowheads="1"/>
          </p:cNvSpPr>
          <p:nvPr/>
        </p:nvSpPr>
        <p:spPr bwMode="auto">
          <a:xfrm>
            <a:off x="838986" y="2917202"/>
            <a:ext cx="75342"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1A1C1E"/>
                </a:solidFill>
                <a:effectLst/>
                <a:latin typeface="Inter"/>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3"/>
          <p:cNvSpPr>
            <a:spLocks noChangeArrowheads="1"/>
          </p:cNvSpPr>
          <p:nvPr/>
        </p:nvSpPr>
        <p:spPr bwMode="auto">
          <a:xfrm>
            <a:off x="0" y="47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rPr>
              <a:t/>
            </a:r>
            <a:br>
              <a:rPr kumimoji="0" lang="en-US" sz="800" b="0" i="0" u="none" strike="noStrike" cap="none" normalizeH="0" baseline="0" smtClean="0">
                <a:ln>
                  <a:noFill/>
                </a:ln>
                <a:solidFill>
                  <a:schemeClr val="tx1"/>
                </a:solidFill>
                <a:effectLst/>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373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68095" y="1000248"/>
            <a:ext cx="10829543" cy="4355592"/>
          </a:xfrm>
        </p:spPr>
        <p:txBody>
          <a:bodyPr/>
          <a:lstStyle/>
          <a:p>
            <a:pPr marL="0" indent="0">
              <a:buNone/>
            </a:pPr>
            <a:r>
              <a:rPr lang="en-US" sz="1600" b="1" dirty="0"/>
              <a:t>1. How do you represent the cube internally</a:t>
            </a:r>
            <a:r>
              <a:rPr lang="en-US" sz="1600" b="1" dirty="0" smtClean="0"/>
              <a:t>?</a:t>
            </a:r>
            <a:endParaRPr lang="en-US" sz="1600" dirty="0" smtClean="0"/>
          </a:p>
          <a:p>
            <a:pPr marL="0" indent="0">
              <a:buNone/>
            </a:pPr>
            <a:r>
              <a:rPr lang="en-US" sz="1600" dirty="0" smtClean="0"/>
              <a:t>We </a:t>
            </a:r>
            <a:r>
              <a:rPr lang="en-US" sz="1600" dirty="0"/>
              <a:t>use three primary data structures, each chosen for its specific purpose:</a:t>
            </a:r>
          </a:p>
          <a:p>
            <a:r>
              <a:rPr lang="en-US" sz="1600" b="1" dirty="0"/>
              <a:t>Object (for Scanned Data):</a:t>
            </a:r>
            <a:r>
              <a:rPr lang="en-US" sz="1600" dirty="0"/>
              <a:t> During the scanning phase, the state is stored in a JavaScript Object: {'U': ['U','R','B',...], 'L': [...]}. This provides a readable, key-value structure that is perfect for progressively building the cube state face by face.</a:t>
            </a:r>
          </a:p>
          <a:p>
            <a:r>
              <a:rPr lang="en-US" sz="1600" b="1" dirty="0"/>
              <a:t>String (for Solving):</a:t>
            </a:r>
            <a:r>
              <a:rPr lang="en-US" sz="1600" dirty="0"/>
              <a:t> Once scanning is complete, the Object is flattened into the </a:t>
            </a:r>
            <a:r>
              <a:rPr lang="en-US" sz="1600" b="1" dirty="0"/>
              <a:t>54-character String</a:t>
            </a:r>
            <a:r>
              <a:rPr lang="en-US" sz="1600" dirty="0"/>
              <a:t>. This is the primary logical representation used for the solving algorithm.</a:t>
            </a:r>
          </a:p>
          <a:p>
            <a:r>
              <a:rPr lang="en-US" sz="1600" b="1" dirty="0"/>
              <a:t>Array (for the Solution):</a:t>
            </a:r>
            <a:r>
              <a:rPr lang="en-US" sz="1600" dirty="0"/>
              <a:t> The solver's output string is immediately parsed into an </a:t>
            </a:r>
            <a:r>
              <a:rPr lang="en-US" sz="1600" b="1" dirty="0"/>
              <a:t>Array</a:t>
            </a:r>
            <a:r>
              <a:rPr lang="en-US" sz="1600" dirty="0"/>
              <a:t> of moves (e.g., ['R2', 'U'', 'F']). This is the ideal structure for iterating through the solution one move at a time during the animation phase</a:t>
            </a:r>
            <a:r>
              <a:rPr lang="en-US" sz="1600" dirty="0" smtClean="0"/>
              <a:t>.</a:t>
            </a:r>
          </a:p>
          <a:p>
            <a:endParaRPr lang="en-US" sz="1600" dirty="0" smtClean="0"/>
          </a:p>
          <a:p>
            <a:pPr marL="0" indent="0">
              <a:buNone/>
            </a:pPr>
            <a:r>
              <a:rPr lang="en-US" sz="1600" b="1" dirty="0"/>
              <a:t>2. Use of efficient structures to track states and operations.</a:t>
            </a:r>
          </a:p>
          <a:p>
            <a:r>
              <a:rPr lang="en-US" sz="1600" dirty="0"/>
              <a:t>Efficiency was a key consideration. The </a:t>
            </a:r>
            <a:r>
              <a:rPr lang="en-US" sz="1600" b="1" dirty="0"/>
              <a:t>String</a:t>
            </a:r>
            <a:r>
              <a:rPr lang="en-US" sz="1600" dirty="0"/>
              <a:t> representation is highly efficient for the solver, as it's a primitive data type that is easy to hash, copy, and compare. The final solution is stored in an </a:t>
            </a:r>
            <a:r>
              <a:rPr lang="en-US" sz="1600" b="1" dirty="0"/>
              <a:t>Array</a:t>
            </a:r>
            <a:r>
              <a:rPr lang="en-US" sz="1600" dirty="0"/>
              <a:t>, which provides O(1) access to the next move in the sequence, making our animation loop extremely fast and simple. We avoided complex data structures where they weren't necessary, opting for the most direct and performant tool for each job.</a:t>
            </a:r>
          </a:p>
          <a:p>
            <a:pPr marL="0" indent="0">
              <a:buNone/>
            </a:pPr>
            <a:endParaRPr lang="en-US" sz="1600" dirty="0"/>
          </a:p>
          <a:p>
            <a:pPr marL="0" indent="0">
              <a:buNone/>
            </a:pPr>
            <a:endParaRPr lang="en-US" sz="1600" dirty="0"/>
          </a:p>
        </p:txBody>
      </p:sp>
      <p:sp>
        <p:nvSpPr>
          <p:cNvPr id="3" name="Title 2"/>
          <p:cNvSpPr>
            <a:spLocks noGrp="1"/>
          </p:cNvSpPr>
          <p:nvPr>
            <p:ph type="title"/>
          </p:nvPr>
        </p:nvSpPr>
        <p:spPr/>
        <p:txBody>
          <a:bodyPr/>
          <a:lstStyle/>
          <a:p>
            <a:r>
              <a:rPr lang="en-IN" dirty="0"/>
              <a:t>Use of Data Structures</a:t>
            </a:r>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4272421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76657" y="1075632"/>
            <a:ext cx="10829543" cy="4315200"/>
          </a:xfrm>
        </p:spPr>
        <p:txBody>
          <a:bodyPr/>
          <a:lstStyle/>
          <a:p>
            <a:pPr marL="0" indent="0">
              <a:buNone/>
            </a:pPr>
            <a:r>
              <a:rPr lang="en-US" sz="1800" b="1" dirty="0"/>
              <a:t>1. Ability to track and predict cube state after each move.</a:t>
            </a:r>
          </a:p>
          <a:p>
            <a:r>
              <a:rPr lang="en-US" sz="1800" dirty="0" smtClean="0"/>
              <a:t>The architecture </a:t>
            </a:r>
            <a:r>
              <a:rPr lang="en-US" sz="1800" dirty="0"/>
              <a:t>strategically delegates this responsibility. The Cube.js solver handles all logical state tracking. Its internal engine can perfectly predict the resulting state string after any sequence of moves. Our application code does not need to replicate this complex logic; instead, it trusts the solver to provide a correct, end-to-end sequence of moves</a:t>
            </a:r>
            <a:r>
              <a:rPr lang="en-US" sz="1800" dirty="0" smtClean="0"/>
              <a:t>.</a:t>
            </a:r>
          </a:p>
          <a:p>
            <a:endParaRPr lang="en-US" sz="1800" dirty="0"/>
          </a:p>
          <a:p>
            <a:pPr marL="0" indent="0">
              <a:buNone/>
            </a:pPr>
            <a:r>
              <a:rPr lang="en-US" sz="1800" b="1" dirty="0"/>
              <a:t>2. Design of a move engine to simulate rotations and track permutations.</a:t>
            </a:r>
          </a:p>
          <a:p>
            <a:r>
              <a:rPr lang="en-US" sz="1800" dirty="0"/>
              <a:t>As mentioned, we have two engines:</a:t>
            </a:r>
          </a:p>
          <a:p>
            <a:r>
              <a:rPr lang="en-US" sz="1800" b="1" dirty="0"/>
              <a:t>Permutation Engine:</a:t>
            </a:r>
            <a:r>
              <a:rPr lang="en-US" sz="1800" dirty="0"/>
              <a:t> We integrated the robust and flawless permutation engine within Cube.js. This was a conscious design choice to ensure 100% accuracy and reliability.</a:t>
            </a:r>
          </a:p>
          <a:p>
            <a:r>
              <a:rPr lang="en-US" sz="1800" b="1" dirty="0"/>
              <a:t>Rotation (Animation) Engine:</a:t>
            </a:r>
            <a:r>
              <a:rPr lang="en-US" sz="1800" dirty="0"/>
              <a:t> Our custom-designed engine is the performMoveAnimation function. It takes a move command, identifies the correct Three.js objects based on their 3D position, groups them into a temporary pivot object, and uses the TWEEN.js library to execute a smooth, visually appealing rotation.</a:t>
            </a:r>
          </a:p>
          <a:p>
            <a:pPr marL="0" indent="0">
              <a:buNone/>
            </a:pPr>
            <a:endParaRPr lang="en-IN" sz="1800" dirty="0"/>
          </a:p>
        </p:txBody>
      </p:sp>
      <p:sp>
        <p:nvSpPr>
          <p:cNvPr id="3" name="Title 2"/>
          <p:cNvSpPr>
            <a:spLocks noGrp="1"/>
          </p:cNvSpPr>
          <p:nvPr>
            <p:ph type="title"/>
          </p:nvPr>
        </p:nvSpPr>
        <p:spPr>
          <a:xfrm>
            <a:off x="694944" y="484851"/>
            <a:ext cx="10811256" cy="676653"/>
          </a:xfrm>
        </p:spPr>
        <p:txBody>
          <a:bodyPr/>
          <a:lstStyle/>
          <a:p>
            <a:r>
              <a:rPr lang="en-IN" dirty="0"/>
              <a:t>State Prediction Logic</a:t>
            </a:r>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298782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76657" y="1377344"/>
            <a:ext cx="10829543" cy="4315200"/>
          </a:xfrm>
        </p:spPr>
        <p:txBody>
          <a:bodyPr/>
          <a:lstStyle/>
          <a:p>
            <a:r>
              <a:rPr lang="en-US" sz="1600" b="1" dirty="0"/>
              <a:t>1. How fast can your solution reach the solved state?</a:t>
            </a:r>
          </a:p>
          <a:p>
            <a:r>
              <a:rPr lang="en-US" sz="1600" dirty="0"/>
              <a:t>Our application is exceptionally fast in two different ways:</a:t>
            </a:r>
          </a:p>
          <a:p>
            <a:r>
              <a:rPr lang="en-US" sz="1600" b="1" dirty="0"/>
              <a:t>Computational Speed:</a:t>
            </a:r>
            <a:r>
              <a:rPr lang="en-US" sz="1600" dirty="0"/>
              <a:t> The solver finds a solution in </a:t>
            </a:r>
            <a:r>
              <a:rPr lang="en-US" sz="1600" b="1" dirty="0"/>
              <a:t>milliseconds</a:t>
            </a:r>
            <a:r>
              <a:rPr lang="en-US" sz="1600" dirty="0"/>
              <a:t>. Cube.js uses pre-calculated data tables that make the search for a solution almost instantaneous.</a:t>
            </a:r>
          </a:p>
          <a:p>
            <a:r>
              <a:rPr lang="en-US" sz="1600" b="1" dirty="0"/>
              <a:t>Solution Efficiency (Move Count):</a:t>
            </a:r>
            <a:r>
              <a:rPr lang="en-US" sz="1600" dirty="0"/>
              <a:t> This is where our project truly excels. By using </a:t>
            </a:r>
            <a:r>
              <a:rPr lang="en-US" sz="1600" b="1" dirty="0"/>
              <a:t>Kociemba's Two-Phase Algorithm</a:t>
            </a:r>
            <a:r>
              <a:rPr lang="en-US" sz="1600" dirty="0"/>
              <a:t>, our solver finds solutions that are typically </a:t>
            </a:r>
            <a:r>
              <a:rPr lang="en-US" sz="1600" b="1" dirty="0"/>
              <a:t>between 17 and 22 moves</a:t>
            </a:r>
            <a:r>
              <a:rPr lang="en-US" sz="1600" dirty="0"/>
              <a:t>. This is dramatically better than human-based methods (which often take 60+ moves) and is very close to "God's Number" (20), the theoretical minimum.</a:t>
            </a:r>
          </a:p>
          <a:p>
            <a:r>
              <a:rPr lang="en-US" sz="1600" b="1" dirty="0"/>
              <a:t>2. Complexity (time and space) of your algorithm.</a:t>
            </a:r>
          </a:p>
          <a:p>
            <a:r>
              <a:rPr lang="en-US" sz="1600" b="1" dirty="0"/>
              <a:t>Time Complexity:</a:t>
            </a:r>
            <a:r>
              <a:rPr lang="en-US" sz="1600" dirty="0"/>
              <a:t> For a fixed 3x3 cube, the solving algorithm has a time complexity of </a:t>
            </a:r>
            <a:r>
              <a:rPr lang="en-US" sz="1600" b="1" dirty="0"/>
              <a:t>O(1) (Constant Time)</a:t>
            </a:r>
            <a:r>
              <a:rPr lang="en-US" sz="1600" dirty="0"/>
              <a:t>. While the underlying search is complex, the problem size never changes. The solver's performance is not dependent on the number of scrambles, but on a fixed-depth search through its pre-computed tables.</a:t>
            </a:r>
          </a:p>
          <a:p>
            <a:r>
              <a:rPr lang="en-US" sz="1600" b="1" dirty="0"/>
              <a:t>Space Complexity:</a:t>
            </a:r>
            <a:r>
              <a:rPr lang="en-US" sz="1600" dirty="0"/>
              <a:t> The dominant factor is the memory used by the Cube.js library for its lookup tables, which is a fixed, pre-calculated amount. Our custom code has minimal space complexity, requiring only enough memory to hold the state string and the short array of solution moves.</a:t>
            </a:r>
          </a:p>
        </p:txBody>
      </p:sp>
      <p:sp>
        <p:nvSpPr>
          <p:cNvPr id="3" name="Title 2"/>
          <p:cNvSpPr>
            <a:spLocks noGrp="1"/>
          </p:cNvSpPr>
          <p:nvPr>
            <p:ph type="title"/>
          </p:nvPr>
        </p:nvSpPr>
        <p:spPr/>
        <p:txBody>
          <a:bodyPr/>
          <a:lstStyle/>
          <a:p>
            <a:pPr algn="l"/>
            <a:r>
              <a:rPr lang="en-IN" dirty="0"/>
              <a:t>Algorithm Efficiency</a:t>
            </a:r>
          </a:p>
        </p:txBody>
      </p:sp>
      <p:sp>
        <p:nvSpPr>
          <p:cNvPr id="4" name="Text Placeholder 3"/>
          <p:cNvSpPr>
            <a:spLocks noGrp="1"/>
          </p:cNvSpPr>
          <p:nvPr>
            <p:ph type="body" sz="quarter" idx="15"/>
          </p:nvPr>
        </p:nvSpPr>
        <p:spPr/>
        <p:txBody>
          <a:bodyPr/>
          <a:lstStyle/>
          <a:p>
            <a:r>
              <a:rPr lang="en-US" dirty="0"/>
              <a:t>"A good solution doesn’t just solve the cube – it helps others understand the logic behind it."</a:t>
            </a:r>
            <a:endParaRPr lang="en-IN" dirty="0"/>
          </a:p>
        </p:txBody>
      </p:sp>
      <p:sp>
        <p:nvSpPr>
          <p:cNvPr id="5" name="Footer Placeholder 4"/>
          <p:cNvSpPr>
            <a:spLocks noGrp="1"/>
          </p:cNvSpPr>
          <p:nvPr>
            <p:ph type="ftr" sz="quarter" idx="3"/>
          </p:nvPr>
        </p:nvSpPr>
        <p:spPr/>
        <p:txBody>
          <a:bodyPr/>
          <a:lstStyle/>
          <a:p>
            <a:pPr algn="ctr"/>
            <a:r>
              <a:rPr lang="en-US" smtClean="0"/>
              <a:t>© 2025 Collins Aerospace. | Collins Aerospace Proprietary – for internal use only. | This document does not include any export controlled technical data.</a:t>
            </a:r>
            <a:endParaRPr lang="en-US"/>
          </a:p>
        </p:txBody>
      </p:sp>
    </p:spTree>
    <p:extLst>
      <p:ext uri="{BB962C8B-B14F-4D97-AF65-F5344CB8AC3E}">
        <p14:creationId xmlns:p14="http://schemas.microsoft.com/office/powerpoint/2010/main" val="2359537257"/>
      </p:ext>
    </p:extLst>
  </p:cSld>
  <p:clrMapOvr>
    <a:masterClrMapping/>
  </p:clrMapOvr>
</p:sld>
</file>

<file path=ppt/theme/theme1.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876D645B-8286-462A-9501-A512E30D175A}"/>
    </a:ext>
  </a:extLst>
</a:theme>
</file>

<file path=ppt/theme/theme2.xml><?xml version="1.0" encoding="utf-8"?>
<a:theme xmlns:a="http://schemas.openxmlformats.org/drawingml/2006/main" name="COL Masters: Cov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DD0F330A-81C6-4891-9E95-AB736A597DA6}"/>
    </a:ext>
  </a:extLst>
</a:theme>
</file>

<file path=ppt/theme/theme3.xml><?xml version="1.0" encoding="utf-8"?>
<a:theme xmlns:a="http://schemas.openxmlformats.org/drawingml/2006/main" name="COL Masters: Content">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2AD6D657-B874-44EB-9275-7D5EE671E454}"/>
    </a:ext>
  </a:extLst>
</a:theme>
</file>

<file path=ppt/theme/theme4.xml><?xml version="1.0" encoding="utf-8"?>
<a:theme xmlns:a="http://schemas.openxmlformats.org/drawingml/2006/main" name="COL Masters: Section Break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F6C02250-43C6-44E8-A563-5546583ADF4D}"/>
    </a:ext>
  </a:extLst>
</a:theme>
</file>

<file path=ppt/theme/theme5.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E02A4A08-61C9-4923-B6A0-6E20925598B3}"/>
    </a:ext>
  </a:extLst>
</a:theme>
</file>

<file path=ppt/theme/theme6.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VIOLATION xmlns="1f014d26-b0c9-4719-9c4e-6e631f7a801d">FALSE</VIOLATION>
  </documentManagement>
</p:properties>
</file>

<file path=customXml/item2.xml><?xml version="1.0" encoding="utf-8"?>
<sisl xmlns:xsi="http://www.w3.org/2001/XMLSchema-instance" xmlns:xsd="http://www.w3.org/2001/XMLSchema" xmlns="http://www.boldonjames.com/2008/01/sie/internal/label" sislVersion="0" policy="cde53ac1-bf5f-4aae-9cf1-07509e23a4b0" origin="userSelected">
  <element uid="dececbd6-da3b-46fe-8f00-f9d9deea2ee1" value=""/>
  <element uid="bba94c65-ac3d-4f34-b2e1-8de11ef6f01c" value=""/>
  <element uid="a06da4da-a263-4136-b4fd-f28a17d30188" value=""/>
  <element uid="bc2b7c01-6db1-4e7d-88d1-fc61674f86fd" value=""/>
  <element uid="92e993a3-af32-4afb-aa19-3a49cdb82c7a" value=""/>
</sis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L3Npc2w+PFVzZXJOYW1lPlVTXG5ycDAyNDE1ODI8L1VzZXJOYW1lPjxEYXRlVGltZT4zLzIzLzIwMjAgNzo1ODoxOSBQTTwvRGF0ZVRpbWU+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VVNcbnJwMDI0MTU4MjwvVXNlck5hbWU+PERhdGVUaW1lPjMvMjMvMjAyMCA4OjQ4OjA4IFBNPC9EYXRlVGltZT48TGFiZWxTdHJpbmc+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My8yMy8yMDIwIDEwOjE1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40LzIwLzIwMjAgNDoyOToyMyBQTTwvRGF0ZVRpbWU+PExhYmVsU3RyaW5nPk9yaWdpbiBKdXJpc2RpY3Rpb246IFVTIDwvTGFiZWxTdHJpbmc+PC9pdGVtPjxpdGVtPjxzaXNsIHNpc2xWZXJzaW9uPSIwIiBwb2xpY3k9ImNkZTUzYWMxLWJmNWYtNGFhZS05Y2YxLTA3NTA5ZTIzYTRiMCIgb3JpZ2luPSJ1c2VyU2VsZWN0ZWQiIC8+PFVzZXJOYW1lPlVTXDExMDMwODU8L1VzZXJOYW1lPjxEYXRlVGltZT40LzIwLzIwMjAgNjozMjo1MCBQTTwvRGF0ZVRpbWU+PExhYmVsU3RyaW5nPlRoaXMgYXJ0aWZhY3QgaGFzIG5vIGNsYXNzaWZpY2F0aW9uLjwvTGFiZWxTdHJpbmc+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PC9zaXNsPjxVc2VyTmFtZT5VU1x2YWExMDUwPC9Vc2VyTmFtZT48RGF0ZVRpbWU+MTIvMTYvMjAyMCA1OjIyOjIz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dmFhMTA1MDwvVXNlck5hbWU+PERhdGVUaW1lPjEyLzE3LzIwMjAgMTo1NDo0NiBQTTwvRGF0ZVRpbWU+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Ni8xLzIwMjMgMjo0OTo1NCBQTTwvRGF0ZVRpbWU+PExhYmVsU3RyaW5nPlRoaXMgYXJ0aWZhY3QgaGFzIG5vIGNsYXNzaWZpY2F0aW9uLjwvTGFiZWxTdHJpbmc+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NjExMTM8L1VzZXJOYW1lPjxEYXRlVGltZT42LzYvMjAyMyA3OjEwOjE1IFBNPC9EYXRlVGltZT48TGFiZWxTdHJpbmc+T3JpZ2luIEp1cmlzZGljdGlvbjogVVMgfCBVbnJlc3RyaWN0ZWQgQ29udGVudCB8IFJheXRoZW9uIFRlY2hub2xvZ2llcyAoQ29ycG9yYXRlIE9ubHkpIHwgTm9uLUV4cG9ydCBDb250cm9sbGVkIFRlY2huaWNhbCBJbmZvcm1hdGlvbiAoRVhJTSBEZXRlcm1pbmVkIE9ubHk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VVNcMTE2MTExMzwvVXNlck5hbWU+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DExNjExMTM8L1VzZXJOYW1lPjxEYXRlVGltZT42LzYvMjAyMyA4OjE3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DExNjExMTM8L1VzZXJOYW1lPjxEYXRlVGltZT42LzIwLzIwMjMgNDoxNTozOCBQTTwvRGF0ZVRpbWU+PExhYmVsU3RyaW5nPk9yaWdpbiBKdXJpc2RpY3Rpb246IFVT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PC9zaXNsPjxVc2VyTmFtZT5BRFhVXEUyMTE2MTExMzwvVXNlck5hbWU+PERhdGVUaW1lPjgvMTQvMjAyMyAxOjQ5OjI0IFBNPC9EYXRlVGltZT48TGFiZWxTdHJpbmc+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gvMTcvMjAyMyAyOjI0OjQzIFBNPC9EYXRlVGltZT48TGFiZWxTdHJpbmc+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EyLzI4LzIwMjQgMjo0MzowOSBQTTwvRGF0ZVRpbWU+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Value>
</WrappedLabelHistory>
</file>

<file path=customXml/item5.xml><?xml version="1.0" encoding="utf-8"?>
<ct:contentTypeSchema xmlns:ct="http://schemas.microsoft.com/office/2006/metadata/contentType" xmlns:ma="http://schemas.microsoft.com/office/2006/metadata/properties/metaAttributes" ct:_="" ma:_="" ma:contentTypeName="Document" ma:contentTypeID="0x010100FA49450BF7B11147AA8C116BA14E6848" ma:contentTypeVersion="3" ma:contentTypeDescription="Create a new document." ma:contentTypeScope="" ma:versionID="2f526d967ba0e1a83719eb98f719f691">
  <xsd:schema xmlns:xsd="http://www.w3.org/2001/XMLSchema" xmlns:xs="http://www.w3.org/2001/XMLSchema" xmlns:p="http://schemas.microsoft.com/office/2006/metadata/properties" xmlns:ns2="1f014d26-b0c9-4719-9c4e-6e631f7a801d" targetNamespace="http://schemas.microsoft.com/office/2006/metadata/properties" ma:root="true" ma:fieldsID="ea5744fd6d356973943a54517c57327b" ns2:_="">
    <xsd:import namespace="1f014d26-b0c9-4719-9c4e-6e631f7a801d"/>
    <xsd:element name="properties">
      <xsd:complexType>
        <xsd:sequence>
          <xsd:element name="documentManagement">
            <xsd:complexType>
              <xsd:all>
                <xsd:element ref="ns2:MediaServiceMetadata" minOccurs="0"/>
                <xsd:element ref="ns2:MediaServiceFastMetadata" minOccurs="0"/>
                <xsd:element ref="ns2:VIOL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014d26-b0c9-4719-9c4e-6e631f7a8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VIOLATION" ma:index="10" nillable="true" ma:displayName="VIOLATION" ma:internalName="VIOLA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5F23F-329C-4DBF-9D60-45A5F548688A}">
  <ds:schemaRefs>
    <ds:schemaRef ds:uri="1f014d26-b0c9-4719-9c4e-6e631f7a80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9627E5-DB7D-46FA-B88C-40AF094D1F62}">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4F85E5AD-1BCC-408B-B532-7B415316D2C0}">
  <ds:schemaRefs>
    <ds:schemaRef ds:uri="http://schemas.microsoft.com/sharepoint/v3/contenttype/forms"/>
  </ds:schemaRefs>
</ds:datastoreItem>
</file>

<file path=customXml/itemProps4.xml><?xml version="1.0" encoding="utf-8"?>
<ds:datastoreItem xmlns:ds="http://schemas.openxmlformats.org/officeDocument/2006/customXml" ds:itemID="{EADD14C4-DDAD-426C-A577-B7F88C24A91D}">
  <ds:schemaRefs>
    <ds:schemaRef ds:uri="http://www.boldonjames.com/2016/02/Classifier/internal/wrappedLabelHistory"/>
    <ds:schemaRef ds:uri="http://www.w3.org/2001/XMLSchema"/>
  </ds:schemaRefs>
</ds:datastoreItem>
</file>

<file path=customXml/itemProps5.xml><?xml version="1.0" encoding="utf-8"?>
<ds:datastoreItem xmlns:ds="http://schemas.openxmlformats.org/officeDocument/2006/customXml" ds:itemID="{F768F78F-F636-41F0-9B4F-B3053C21A3B1}">
  <ds:schemaRefs>
    <ds:schemaRef ds:uri="1f014d26-b0c9-4719-9c4e-6e631f7a80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4447dd6a-a4a1-440b-a6a3-9124ef1ee017}" enabled="1" method="Privileged" siteId="{7a18110d-ef9b-4274-acef-e62ab0fe28ed}" contentBits="0" removed="0"/>
</clbl:labelList>
</file>

<file path=docProps/app.xml><?xml version="1.0" encoding="utf-8"?>
<Properties xmlns="http://schemas.openxmlformats.org/officeDocument/2006/extended-properties" xmlns:vt="http://schemas.openxmlformats.org/officeDocument/2006/docPropsVTypes">
  <Template>blank</Template>
  <TotalTime>174</TotalTime>
  <Words>907</Words>
  <Application>Microsoft Office PowerPoint</Application>
  <PresentationFormat>Widescreen</PresentationFormat>
  <Paragraphs>115</Paragraphs>
  <Slides>12</Slides>
  <Notes>2</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12</vt:i4>
      </vt:variant>
    </vt:vector>
  </HeadingPairs>
  <TitlesOfParts>
    <vt:vector size="19" baseType="lpstr">
      <vt:lpstr>Arial</vt:lpstr>
      <vt:lpstr>Inter</vt:lpstr>
      <vt:lpstr>COL: Jurisdiction Slide</vt:lpstr>
      <vt:lpstr>COL Masters: Covers</vt:lpstr>
      <vt:lpstr>COL Masters: Content</vt:lpstr>
      <vt:lpstr>COL Masters: Section Breakers</vt:lpstr>
      <vt:lpstr>COL: Jurisdiction Slide</vt:lpstr>
      <vt:lpstr>PowerPoint Presentation</vt:lpstr>
      <vt:lpstr>Solve Rubik’s Cube</vt:lpstr>
      <vt:lpstr>Title : Vision-Based Rubik’s Cube Solver   Solving the cube using a webcam and 3D intelligence</vt:lpstr>
      <vt:lpstr>PowerPoint Presentation</vt:lpstr>
      <vt:lpstr>Problem solving approach : </vt:lpstr>
      <vt:lpstr>PowerPoint Presentation</vt:lpstr>
      <vt:lpstr>Use of Data Structures</vt:lpstr>
      <vt:lpstr>State Prediction Logic</vt:lpstr>
      <vt:lpstr>Algorithm Efficiency</vt:lpstr>
      <vt:lpstr>OUTPUT : </vt:lpstr>
      <vt:lpstr>PowerPoint Presentation</vt:lpstr>
      <vt:lpstr>PowerPoint Presentation</vt:lpstr>
    </vt:vector>
  </TitlesOfParts>
  <Company>Collins Aerospace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Murthy, Ramakrishnan (IND)</dc:creator>
  <cp:keywords>https:/corpid.rtx.com</cp:keywords>
  <dc:description>Mar. 2025</dc:description>
  <cp:lastModifiedBy>ASUS</cp:lastModifiedBy>
  <cp:revision>15</cp:revision>
  <dcterms:created xsi:type="dcterms:W3CDTF">2025-07-11T03:39:18Z</dcterms:created>
  <dcterms:modified xsi:type="dcterms:W3CDTF">2025-08-03T14:00:43Z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d11ccf89-9507-4f51-9f46-aad6600adf14</vt:lpwstr>
  </property>
  <property fmtid="{D5CDD505-2E9C-101B-9397-08002B2CF9AE}" pid="3" name="bjSaver">
    <vt:lpwstr>A2AB0OuaTTiL2YVHw3qxYann2Jd9uCN6</vt:lpwstr>
  </property>
  <property fmtid="{D5CDD505-2E9C-101B-9397-08002B2CF9AE}" pid="4" name="bjClsUserRVM">
    <vt:lpwstr>[]</vt:lpwstr>
  </property>
  <property fmtid="{D5CDD505-2E9C-101B-9397-08002B2CF9AE}" pid="5" name="MSIP_Label_4447dd6a-a4a1-440b-a6a3-9124ef1ee017_Enabled">
    <vt:lpwstr>true</vt:lpwstr>
  </property>
  <property fmtid="{D5CDD505-2E9C-101B-9397-08002B2CF9AE}" pid="6" name="MSIP_Label_4447dd6a-a4a1-440b-a6a3-9124ef1ee017_SetDate">
    <vt:lpwstr>2022-12-09T16:32:43Z</vt:lpwstr>
  </property>
  <property fmtid="{D5CDD505-2E9C-101B-9397-08002B2CF9AE}" pid="7" name="MSIP_Label_4447dd6a-a4a1-440b-a6a3-9124ef1ee017_Method">
    <vt:lpwstr>Privileged</vt:lpwstr>
  </property>
  <property fmtid="{D5CDD505-2E9C-101B-9397-08002B2CF9AE}" pid="8" name="MSIP_Label_4447dd6a-a4a1-440b-a6a3-9124ef1ee017_Name">
    <vt:lpwstr>NO TECH DATA</vt:lpwstr>
  </property>
  <property fmtid="{D5CDD505-2E9C-101B-9397-08002B2CF9AE}" pid="9" name="MSIP_Label_4447dd6a-a4a1-440b-a6a3-9124ef1ee017_SiteId">
    <vt:lpwstr>7a18110d-ef9b-4274-acef-e62ab0fe28ed</vt:lpwstr>
  </property>
  <property fmtid="{D5CDD505-2E9C-101B-9397-08002B2CF9AE}" pid="10" name="MSIP_Label_4447dd6a-a4a1-440b-a6a3-9124ef1ee017_ActionId">
    <vt:lpwstr>9a5bf9cd-cf11-4485-9abb-891aabd778e5</vt:lpwstr>
  </property>
  <property fmtid="{D5CDD505-2E9C-101B-9397-08002B2CF9AE}" pid="11" name="MSIP_Label_4447dd6a-a4a1-440b-a6a3-9124ef1ee017_ContentBits">
    <vt:lpwstr>0</vt:lpwstr>
  </property>
  <property fmtid="{D5CDD505-2E9C-101B-9397-08002B2CF9AE}" pid="12" name="ContentTypeId">
    <vt:lpwstr>0x010100FA49450BF7B11147AA8C116BA14E6848</vt:lpwstr>
  </property>
  <property fmtid="{D5CDD505-2E9C-101B-9397-08002B2CF9AE}" pid="13" name="bjLabelHistoryID">
    <vt:lpwstr>{EADD14C4-DDAD-426C-A577-B7F88C24A91D}</vt:lpwstr>
  </property>
  <property fmtid="{D5CDD505-2E9C-101B-9397-08002B2CF9AE}" pid="14" name="bjDocumentSecurityLabel">
    <vt:lpwstr>Export Control Country: US  | Unrestricted Content | Use Preexisting Marking (not applied by this tool) | Other Information (Not Requiring an Export Control Marking) | No visual marking applied by the tool</vt:lpwstr>
  </property>
  <property fmtid="{D5CDD505-2E9C-101B-9397-08002B2CF9AE}" pid="15" name="bjDocumentLabelXML">
    <vt:lpwstr>&lt;?xml version="1.0" encoding="us-ascii"?&gt;&lt;sisl xmlns:xsd="http://www.w3.org/2001/XMLSchema" xmlns:xsi="http://www.w3.org/2001/XMLSchema-instance" sislVersion="0" policy="cde53ac1-bf5f-4aae-9cf1-07509e23a4b0" origin="userSelected" xmlns="http://www.boldonj</vt:lpwstr>
  </property>
  <property fmtid="{D5CDD505-2E9C-101B-9397-08002B2CF9AE}" pid="16" name="bjDocumentLabelXML-0">
    <vt:lpwstr>ames.com/2008/01/sie/internal/label" /&gt;</vt:lpwstr>
  </property>
  <property fmtid="{D5CDD505-2E9C-101B-9397-08002B2CF9AE}" pid="17" name="bjLabelRefreshRequired">
    <vt:lpwstr>FileClassifier</vt:lpwstr>
  </property>
</Properties>
</file>